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0"/>
  </p:notesMasterIdLst>
  <p:sldIdLst>
    <p:sldId id="256" r:id="rId2"/>
    <p:sldId id="307" r:id="rId3"/>
    <p:sldId id="308" r:id="rId4"/>
    <p:sldId id="309" r:id="rId5"/>
    <p:sldId id="320" r:id="rId6"/>
    <p:sldId id="321" r:id="rId7"/>
    <p:sldId id="322" r:id="rId8"/>
    <p:sldId id="261" r:id="rId9"/>
    <p:sldId id="315" r:id="rId10"/>
    <p:sldId id="311" r:id="rId11"/>
    <p:sldId id="316" r:id="rId12"/>
    <p:sldId id="312" r:id="rId13"/>
    <p:sldId id="317" r:id="rId14"/>
    <p:sldId id="313" r:id="rId15"/>
    <p:sldId id="318" r:id="rId16"/>
    <p:sldId id="314" r:id="rId17"/>
    <p:sldId id="319" r:id="rId18"/>
    <p:sldId id="275" r:id="rId19"/>
  </p:sldIdLst>
  <p:sldSz cx="9144000" cy="5143500" type="screen16x9"/>
  <p:notesSz cx="6858000" cy="9144000"/>
  <p:embeddedFontLst>
    <p:embeddedFont>
      <p:font typeface="Asap" pitchFamily="2" charset="77"/>
      <p:regular r:id="rId21"/>
      <p:bold r:id="rId22"/>
      <p:italic r:id="rId23"/>
      <p:boldItalic r:id="rId24"/>
    </p:embeddedFont>
    <p:embeddedFont>
      <p:font typeface="Asap SemiBold" pitchFamily="2" charset="77"/>
      <p:regular r:id="rId25"/>
      <p:bold r:id="rId26"/>
      <p:italic r:id="rId27"/>
      <p:boldItalic r:id="rId28"/>
    </p:embeddedFont>
    <p:embeddedFont>
      <p:font typeface="Baloo 2" pitchFamily="2" charset="77"/>
      <p:regular r:id="rId29"/>
      <p:bold r:id="rId30"/>
    </p:embeddedFont>
    <p:embeddedFont>
      <p:font typeface="Meslo LG M for Powerline" panose="020B0609030804020204" pitchFamily="49" charset="0"/>
      <p:regular r:id="rId31"/>
    </p:embeddedFont>
    <p:embeddedFont>
      <p:font typeface="Open Sans" panose="020B0606030504020204" pitchFamily="3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E8CB"/>
    <a:srgbClr val="D3EAE0"/>
    <a:srgbClr val="F5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E0E299-5194-4949-8361-073BA6C01C6C}">
  <a:tblStyle styleId="{14E0E299-5194-4949-8361-073BA6C01C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F806D50-923A-4617-B73B-B244111A8F81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871"/>
    <p:restoredTop sz="68242"/>
  </p:normalViewPr>
  <p:slideViewPr>
    <p:cSldViewPr snapToGrid="0">
      <p:cViewPr>
        <p:scale>
          <a:sx n="117" d="100"/>
          <a:sy n="117" d="100"/>
        </p:scale>
        <p:origin x="616" y="496"/>
      </p:cViewPr>
      <p:guideLst/>
    </p:cSldViewPr>
  </p:slideViewPr>
  <p:notesTextViewPr>
    <p:cViewPr>
      <p:scale>
        <a:sx n="135" d="100"/>
        <a:sy n="13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tableStyles" Target="tableStyle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6de4c9ce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6de4c9ce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0C9D45D1-F3D1-3093-E743-94DE6A92DA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1258269c9b_0_103:notes">
            <a:extLst>
              <a:ext uri="{FF2B5EF4-FFF2-40B4-BE49-F238E27FC236}">
                <a16:creationId xmlns:a16="http://schemas.microsoft.com/office/drawing/2014/main" id="{B480DFB8-1FF9-A145-5D1D-F7EF00ED4B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1258269c9b_0_103:notes">
            <a:extLst>
              <a:ext uri="{FF2B5EF4-FFF2-40B4-BE49-F238E27FC236}">
                <a16:creationId xmlns:a16="http://schemas.microsoft.com/office/drawing/2014/main" id="{69EFFD06-13F0-1C07-A6A1-FBE8373535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 is the main interface: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Modes: here we have a selector for the various different sections which we will cover in a few minutes.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Tools: The one on the left is for hiding the left hand side panel.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View: Here you can split the view that you have into various sections. For example, different strains, or different time points. WE will take a look at this in just a moment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Mouse: here you can decide how to use your mouse. We will play </a:t>
            </a:r>
            <a:r>
              <a:rPr lang="en-US" dirty="0" err="1"/>
              <a:t>oround</a:t>
            </a:r>
            <a:r>
              <a:rPr lang="en-US" dirty="0"/>
              <a:t> with the various options </a:t>
            </a:r>
            <a:r>
              <a:rPr lang="en-US" dirty="0" err="1"/>
              <a:t>avalible</a:t>
            </a:r>
            <a:r>
              <a:rPr lang="en-US" dirty="0"/>
              <a:t> here but generally it is for panning and selecting cells.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Export: pretty self explanatory, it is designed for exporting your plots and tables that can be produced within the browser.</a:t>
            </a:r>
          </a:p>
        </p:txBody>
      </p:sp>
    </p:spTree>
    <p:extLst>
      <p:ext uri="{BB962C8B-B14F-4D97-AF65-F5344CB8AC3E}">
        <p14:creationId xmlns:p14="http://schemas.microsoft.com/office/powerpoint/2010/main" val="19453190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D9775FAA-7785-6048-F3AB-7EBA1C45B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1258269c9b_0_103:notes">
            <a:extLst>
              <a:ext uri="{FF2B5EF4-FFF2-40B4-BE49-F238E27FC236}">
                <a16:creationId xmlns:a16="http://schemas.microsoft.com/office/drawing/2014/main" id="{F4F0B287-86CD-7230-BC37-0287E3A0A1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1258269c9b_0_103:notes">
            <a:extLst>
              <a:ext uri="{FF2B5EF4-FFF2-40B4-BE49-F238E27FC236}">
                <a16:creationId xmlns:a16="http://schemas.microsoft.com/office/drawing/2014/main" id="{CF5FB5DA-10CD-FA9D-FA17-DBD8178B6E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 is the main interface: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Modes: here we have a selector for the various different sections which we will cover in a few minutes.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Tools: The one on the left is for hiding the left hand side panel.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View: Here you can split the view that you have into various sections. For example, different strains, or different time points. WE will take a look at this in just a moment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Mouse: here you can decide how to use your mouse. We will play </a:t>
            </a:r>
            <a:r>
              <a:rPr lang="en-US" dirty="0" err="1"/>
              <a:t>oround</a:t>
            </a:r>
            <a:r>
              <a:rPr lang="en-US" dirty="0"/>
              <a:t> with the various options </a:t>
            </a:r>
            <a:r>
              <a:rPr lang="en-US" dirty="0" err="1"/>
              <a:t>avalible</a:t>
            </a:r>
            <a:r>
              <a:rPr lang="en-US" dirty="0"/>
              <a:t> here but generally it is for panning and selecting cells.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Export: pretty self explanatory, it is designed for exporting your plots and tables that can be produced within the browser.</a:t>
            </a:r>
          </a:p>
        </p:txBody>
      </p:sp>
    </p:spTree>
    <p:extLst>
      <p:ext uri="{BB962C8B-B14F-4D97-AF65-F5344CB8AC3E}">
        <p14:creationId xmlns:p14="http://schemas.microsoft.com/office/powerpoint/2010/main" val="34557673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A1372579-6F85-EB1E-D490-91A4B5CEEB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1258269c9b_0_103:notes">
            <a:extLst>
              <a:ext uri="{FF2B5EF4-FFF2-40B4-BE49-F238E27FC236}">
                <a16:creationId xmlns:a16="http://schemas.microsoft.com/office/drawing/2014/main" id="{C9870AA7-4D68-5D7F-8DA2-82C781E5A23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1258269c9b_0_103:notes">
            <a:extLst>
              <a:ext uri="{FF2B5EF4-FFF2-40B4-BE49-F238E27FC236}">
                <a16:creationId xmlns:a16="http://schemas.microsoft.com/office/drawing/2014/main" id="{E426C3A0-35C3-B6D8-C1B9-341ED9D9B9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 is the main interface: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Modes: here we have a selector for the various different sections which we will cover in a few minutes.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Tools: The one on the left is for hiding the left hand side panel.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View: Here you can split the view that you have into various sections. For example, different strains, or different time points. WE will take a look at this in just a moment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Mouse: here you can decide how to use your mouse. We will play </a:t>
            </a:r>
            <a:r>
              <a:rPr lang="en-US" dirty="0" err="1"/>
              <a:t>oround</a:t>
            </a:r>
            <a:r>
              <a:rPr lang="en-US" dirty="0"/>
              <a:t> with the various options </a:t>
            </a:r>
            <a:r>
              <a:rPr lang="en-US" dirty="0" err="1"/>
              <a:t>avalible</a:t>
            </a:r>
            <a:r>
              <a:rPr lang="en-US" dirty="0"/>
              <a:t> here but generally it is for panning and selecting cells.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Export: pretty self explanatory, it is designed for exporting your plots and tables that can be produced within the browser.</a:t>
            </a:r>
          </a:p>
        </p:txBody>
      </p:sp>
    </p:spTree>
    <p:extLst>
      <p:ext uri="{BB962C8B-B14F-4D97-AF65-F5344CB8AC3E}">
        <p14:creationId xmlns:p14="http://schemas.microsoft.com/office/powerpoint/2010/main" val="24026399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STAR: </a:t>
            </a:r>
            <a:r>
              <a:rPr lang="en-US" b="0" i="0" u="none" strike="noStrike" dirty="0">
                <a:solidFill>
                  <a:srgbClr val="606C71"/>
                </a:solidFill>
                <a:effectLst/>
                <a:latin typeface="Open Sans" panose="020F0502020204030204" pitchFamily="34" charset="0"/>
              </a:rPr>
              <a:t>Spliced Transcripts Alignment to a Reference</a:t>
            </a:r>
            <a:endParaRPr lang="en-US" dirty="0"/>
          </a:p>
          <a:p>
            <a:r>
              <a:rPr lang="en-US" dirty="0"/>
              <a:t>Discuss raw vs filtered</a:t>
            </a:r>
          </a:p>
          <a:p>
            <a:r>
              <a:rPr lang="en-US" dirty="0"/>
              <a:t>Discuss MEX format later on in the stats class. </a:t>
            </a:r>
          </a:p>
        </p:txBody>
      </p:sp>
    </p:spTree>
    <p:extLst>
      <p:ext uri="{BB962C8B-B14F-4D97-AF65-F5344CB8AC3E}">
        <p14:creationId xmlns:p14="http://schemas.microsoft.com/office/powerpoint/2010/main" val="41841519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9837DAF2-401F-D30E-EA92-7849DA1E87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1258269c9b_0_103:notes">
            <a:extLst>
              <a:ext uri="{FF2B5EF4-FFF2-40B4-BE49-F238E27FC236}">
                <a16:creationId xmlns:a16="http://schemas.microsoft.com/office/drawing/2014/main" id="{24264DAC-4D9B-2FED-FA11-43202255E97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1258269c9b_0_103:notes">
            <a:extLst>
              <a:ext uri="{FF2B5EF4-FFF2-40B4-BE49-F238E27FC236}">
                <a16:creationId xmlns:a16="http://schemas.microsoft.com/office/drawing/2014/main" id="{50B13DF8-E45A-BA59-1169-65383802769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 is the main interface: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Modes: here we have a selector for the various different sections which we will cover in a few minutes.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Tools: The one on the left is for hiding the left hand side panel.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View: Here you can split the view that you have into various sections. For example, different strains, or different time points. WE will take a look at this in just a moment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Mouse: here you can decide how to use your mouse. We will play </a:t>
            </a:r>
            <a:r>
              <a:rPr lang="en-US" dirty="0" err="1"/>
              <a:t>oround</a:t>
            </a:r>
            <a:r>
              <a:rPr lang="en-US" dirty="0"/>
              <a:t> with the various options </a:t>
            </a:r>
            <a:r>
              <a:rPr lang="en-US" dirty="0" err="1"/>
              <a:t>avalible</a:t>
            </a:r>
            <a:r>
              <a:rPr lang="en-US" dirty="0"/>
              <a:t> here but generally it is for panning and selecting cells.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Export: pretty self explanatory, it is designed for exporting your plots and tables that can be produced within the browser.</a:t>
            </a:r>
          </a:p>
        </p:txBody>
      </p:sp>
    </p:spTree>
    <p:extLst>
      <p:ext uri="{BB962C8B-B14F-4D97-AF65-F5344CB8AC3E}">
        <p14:creationId xmlns:p14="http://schemas.microsoft.com/office/powerpoint/2010/main" val="21760690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Dag stands for Directed Acyclic Graph. (non-cyclic) Illustrate workflow.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5843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105afc42a3_1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105afc42a3_1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1258269c9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1258269c9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Metro Map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Here, we have a diagram </a:t>
            </a:r>
            <a:r>
              <a:rPr lang="en-US" dirty="0" err="1"/>
              <a:t>illistrating</a:t>
            </a:r>
            <a:r>
              <a:rPr lang="en-US" dirty="0"/>
              <a:t> the different routes for analysis.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case, we have a relatively simplistic path in which each route is a different tool that eventually returns you with the same output.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other cases, such as RNASEQ, this </a:t>
            </a:r>
            <a:r>
              <a:rPr lang="en-US" dirty="0" err="1"/>
              <a:t>disgram</a:t>
            </a:r>
            <a:r>
              <a:rPr lang="en-US" dirty="0"/>
              <a:t> can get a bit more complicated with various different end points, and lots of options: </a:t>
            </a:r>
          </a:p>
        </p:txBody>
      </p:sp>
    </p:spTree>
    <p:extLst>
      <p:ext uri="{BB962C8B-B14F-4D97-AF65-F5344CB8AC3E}">
        <p14:creationId xmlns:p14="http://schemas.microsoft.com/office/powerpoint/2010/main" val="2679833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A1FEEB59-ED8F-27F2-D1F1-4FB041A90E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1258269c9b_0_103:notes">
            <a:extLst>
              <a:ext uri="{FF2B5EF4-FFF2-40B4-BE49-F238E27FC236}">
                <a16:creationId xmlns:a16="http://schemas.microsoft.com/office/drawing/2014/main" id="{1374451D-DC24-4F43-F269-DB8298D4016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1258269c9b_0_103:notes">
            <a:extLst>
              <a:ext uri="{FF2B5EF4-FFF2-40B4-BE49-F238E27FC236}">
                <a16:creationId xmlns:a16="http://schemas.microsoft.com/office/drawing/2014/main" id="{BCC7E15E-0F5A-A7F1-8DBD-8DB2D973E1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Metro Map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Here, we have a diagram </a:t>
            </a:r>
            <a:r>
              <a:rPr lang="en-US" dirty="0" err="1"/>
              <a:t>illistrating</a:t>
            </a:r>
            <a:r>
              <a:rPr lang="en-US" dirty="0"/>
              <a:t> the different routes for analysis.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case, we have a relatively simplistic path in which each route is a different tool that eventually returns you with the same output.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other cases, such as RNASEQ, this </a:t>
            </a:r>
            <a:r>
              <a:rPr lang="en-US" dirty="0" err="1"/>
              <a:t>disgram</a:t>
            </a:r>
            <a:r>
              <a:rPr lang="en-US" dirty="0"/>
              <a:t> can get a bit more complicated with various different end points, and lots of options: </a:t>
            </a:r>
          </a:p>
        </p:txBody>
      </p:sp>
    </p:spTree>
    <p:extLst>
      <p:ext uri="{BB962C8B-B14F-4D97-AF65-F5344CB8AC3E}">
        <p14:creationId xmlns:p14="http://schemas.microsoft.com/office/powerpoint/2010/main" val="2983507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E897DFCF-C862-21C4-8867-F452176CDE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1258269c9b_0_103:notes">
            <a:extLst>
              <a:ext uri="{FF2B5EF4-FFF2-40B4-BE49-F238E27FC236}">
                <a16:creationId xmlns:a16="http://schemas.microsoft.com/office/drawing/2014/main" id="{591C438A-8EEC-CF79-A266-742313800B1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1258269c9b_0_103:notes">
            <a:extLst>
              <a:ext uri="{FF2B5EF4-FFF2-40B4-BE49-F238E27FC236}">
                <a16:creationId xmlns:a16="http://schemas.microsoft.com/office/drawing/2014/main" id="{CB3CAC73-8921-621C-D295-28F8E868CA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Metro Map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Here, we have a diagram </a:t>
            </a:r>
            <a:r>
              <a:rPr lang="en-US" dirty="0" err="1"/>
              <a:t>illistrating</a:t>
            </a:r>
            <a:r>
              <a:rPr lang="en-US" dirty="0"/>
              <a:t> the different routes for analysis.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this case, we have a relatively simplistic path in which each route is a different tool that eventually returns you with the same output.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In other cases, such as RNASEQ, this </a:t>
            </a:r>
            <a:r>
              <a:rPr lang="en-US" dirty="0" err="1"/>
              <a:t>disgram</a:t>
            </a:r>
            <a:r>
              <a:rPr lang="en-US" dirty="0"/>
              <a:t> can get a bit more complicated with various different end points, and lots of options: </a:t>
            </a:r>
          </a:p>
        </p:txBody>
      </p:sp>
    </p:spTree>
    <p:extLst>
      <p:ext uri="{BB962C8B-B14F-4D97-AF65-F5344CB8AC3E}">
        <p14:creationId xmlns:p14="http://schemas.microsoft.com/office/powerpoint/2010/main" val="889839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>
          <a:extLst>
            <a:ext uri="{FF2B5EF4-FFF2-40B4-BE49-F238E27FC236}">
              <a16:creationId xmlns:a16="http://schemas.microsoft.com/office/drawing/2014/main" id="{8660EB21-4DAB-DCDC-CD71-B1602DA4F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1258269c9b_0_103:notes">
            <a:extLst>
              <a:ext uri="{FF2B5EF4-FFF2-40B4-BE49-F238E27FC236}">
                <a16:creationId xmlns:a16="http://schemas.microsoft.com/office/drawing/2014/main" id="{93440673-1E23-9810-CB05-5495F042C8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1258269c9b_0_103:notes">
            <a:extLst>
              <a:ext uri="{FF2B5EF4-FFF2-40B4-BE49-F238E27FC236}">
                <a16:creationId xmlns:a16="http://schemas.microsoft.com/office/drawing/2014/main" id="{546DD768-CE5C-09DF-232A-EB7514A870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 is the main interface: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Modes: here we have a selector for the various different sections which we will cover in a few minutes.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Tools: The one on the left is for hiding the left hand side panel.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View: Here you can split the view that you have into various sections. For example, different strains, or different time points. WE will take a look at this in just a moment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Mouse: here you can decide how to use your mouse. We will play </a:t>
            </a:r>
            <a:r>
              <a:rPr lang="en-US" dirty="0" err="1"/>
              <a:t>oround</a:t>
            </a:r>
            <a:r>
              <a:rPr lang="en-US" dirty="0"/>
              <a:t> with the various options </a:t>
            </a:r>
            <a:r>
              <a:rPr lang="en-US" dirty="0" err="1"/>
              <a:t>avalible</a:t>
            </a:r>
            <a:r>
              <a:rPr lang="en-US" dirty="0"/>
              <a:t> here but generally it is for panning and selecting cells.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Export: pretty self explanatory, it is designed for exporting your plots and tables that can be produced within the browser.</a:t>
            </a:r>
          </a:p>
        </p:txBody>
      </p:sp>
    </p:spTree>
    <p:extLst>
      <p:ext uri="{BB962C8B-B14F-4D97-AF65-F5344CB8AC3E}">
        <p14:creationId xmlns:p14="http://schemas.microsoft.com/office/powerpoint/2010/main" val="47479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71C4E6-9992-E63A-9E4F-6DAE48841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ED500F-B75E-F4B3-EF6A-8031FCB228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4FBE5DD-B499-8251-7C7D-92EEB4DBC7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4487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F60BC8-D445-DB35-E628-9FF6638B1E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0CD332B-7FDE-0A8E-B7FB-A7A6B7DE8A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2C439A-C647-97B2-41D2-31CF28135B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8308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21258269c9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21258269c9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Here is the main interface: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Modes: here we have a selector for the various different sections which we will cover in a few minutes.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Tools: The one on the left is for hiding the left hand side panel.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View: Here you can split the view that you have into various sections. For example, different strains, or different time points. WE will take a look at this in just a moment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Mouse: here you can decide how to use your mouse. We will play </a:t>
            </a:r>
            <a:r>
              <a:rPr lang="en-US" dirty="0" err="1"/>
              <a:t>oround</a:t>
            </a:r>
            <a:r>
              <a:rPr lang="en-US" dirty="0"/>
              <a:t> with the various options </a:t>
            </a:r>
            <a:r>
              <a:rPr lang="en-US" dirty="0" err="1"/>
              <a:t>avalible</a:t>
            </a:r>
            <a:r>
              <a:rPr lang="en-US" dirty="0"/>
              <a:t> here but generally it is for panning and selecting cells.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Export: pretty self explanatory, it is designed for exporting your plots and tables that can be produced within the browser.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692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5100" y="1481575"/>
            <a:ext cx="5044200" cy="169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5100" y="3252425"/>
            <a:ext cx="50442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43864" y="124509"/>
            <a:ext cx="2292842" cy="4911157"/>
            <a:chOff x="143864" y="124509"/>
            <a:chExt cx="2292842" cy="4911157"/>
          </a:xfrm>
        </p:grpSpPr>
        <p:grpSp>
          <p:nvGrpSpPr>
            <p:cNvPr id="12" name="Google Shape;12;p2"/>
            <p:cNvGrpSpPr/>
            <p:nvPr/>
          </p:nvGrpSpPr>
          <p:grpSpPr>
            <a:xfrm rot="10800000" flipH="1">
              <a:off x="143877" y="4674830"/>
              <a:ext cx="2292828" cy="360837"/>
              <a:chOff x="272737" y="374846"/>
              <a:chExt cx="1861969" cy="293054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272737" y="374846"/>
                <a:ext cx="73200" cy="73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2089106" y="539975"/>
                <a:ext cx="45600" cy="4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298025" y="640600"/>
                <a:ext cx="27300" cy="27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 flipH="1">
              <a:off x="143864" y="124509"/>
              <a:ext cx="235428" cy="360837"/>
              <a:chOff x="272737" y="374846"/>
              <a:chExt cx="191188" cy="293054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272737" y="374846"/>
                <a:ext cx="73200" cy="73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418325" y="539975"/>
                <a:ext cx="45600" cy="45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98025" y="640600"/>
                <a:ext cx="27300" cy="27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Google Shape;297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949849">
            <a:off x="2237637" y="-2415149"/>
            <a:ext cx="4668728" cy="4838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8" name="Google Shape;298;p24"/>
          <p:cNvGrpSpPr/>
          <p:nvPr/>
        </p:nvGrpSpPr>
        <p:grpSpPr>
          <a:xfrm>
            <a:off x="213272" y="1724089"/>
            <a:ext cx="4539137" cy="3258028"/>
            <a:chOff x="213272" y="1724089"/>
            <a:chExt cx="4539137" cy="3258028"/>
          </a:xfrm>
        </p:grpSpPr>
        <p:grpSp>
          <p:nvGrpSpPr>
            <p:cNvPr id="299" name="Google Shape;299;p24"/>
            <p:cNvGrpSpPr/>
            <p:nvPr/>
          </p:nvGrpSpPr>
          <p:grpSpPr>
            <a:xfrm rot="5400000" flipH="1">
              <a:off x="4454276" y="4683984"/>
              <a:ext cx="235428" cy="360837"/>
              <a:chOff x="272737" y="374846"/>
              <a:chExt cx="191188" cy="293054"/>
            </a:xfrm>
          </p:grpSpPr>
          <p:sp>
            <p:nvSpPr>
              <p:cNvPr id="300" name="Google Shape;300;p24"/>
              <p:cNvSpPr/>
              <p:nvPr/>
            </p:nvSpPr>
            <p:spPr>
              <a:xfrm>
                <a:off x="272737" y="374846"/>
                <a:ext cx="73200" cy="73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4"/>
              <p:cNvSpPr/>
              <p:nvPr/>
            </p:nvSpPr>
            <p:spPr>
              <a:xfrm>
                <a:off x="418325" y="539975"/>
                <a:ext cx="45600" cy="45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4"/>
              <p:cNvSpPr/>
              <p:nvPr/>
            </p:nvSpPr>
            <p:spPr>
              <a:xfrm>
                <a:off x="298025" y="640600"/>
                <a:ext cx="27300" cy="27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" name="Google Shape;303;p24"/>
            <p:cNvGrpSpPr/>
            <p:nvPr/>
          </p:nvGrpSpPr>
          <p:grpSpPr>
            <a:xfrm rot="5400000" flipH="1">
              <a:off x="189884" y="1747476"/>
              <a:ext cx="204289" cy="157514"/>
              <a:chOff x="298025" y="539975"/>
              <a:chExt cx="165900" cy="127925"/>
            </a:xfrm>
          </p:grpSpPr>
          <p:sp>
            <p:nvSpPr>
              <p:cNvPr id="304" name="Google Shape;304;p24"/>
              <p:cNvSpPr/>
              <p:nvPr/>
            </p:nvSpPr>
            <p:spPr>
              <a:xfrm>
                <a:off x="418325" y="539975"/>
                <a:ext cx="45600" cy="4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4"/>
              <p:cNvSpPr/>
              <p:nvPr/>
            </p:nvSpPr>
            <p:spPr>
              <a:xfrm>
                <a:off x="298025" y="640600"/>
                <a:ext cx="27300" cy="2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92301" y="2694648"/>
            <a:ext cx="4248300" cy="44106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</p:pic>
      <p:sp>
        <p:nvSpPr>
          <p:cNvPr id="48" name="Google Shape;48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1"/>
          </p:nvPr>
        </p:nvSpPr>
        <p:spPr>
          <a:xfrm>
            <a:off x="4973952" y="3073201"/>
            <a:ext cx="2867700" cy="12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2"/>
          </p:nvPr>
        </p:nvSpPr>
        <p:spPr>
          <a:xfrm>
            <a:off x="1302348" y="3073201"/>
            <a:ext cx="2867700" cy="12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ubTitle" idx="3"/>
          </p:nvPr>
        </p:nvSpPr>
        <p:spPr>
          <a:xfrm>
            <a:off x="1302348" y="2694650"/>
            <a:ext cx="2867700" cy="4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000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subTitle" idx="4"/>
          </p:nvPr>
        </p:nvSpPr>
        <p:spPr>
          <a:xfrm>
            <a:off x="4973952" y="2694650"/>
            <a:ext cx="2867700" cy="4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000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sap"/>
              <a:buNone/>
              <a:defRPr sz="2400">
                <a:latin typeface="Asap"/>
                <a:ea typeface="Asap"/>
                <a:cs typeface="Asap"/>
                <a:sym typeface="Asap"/>
              </a:defRPr>
            </a:lvl9pPr>
          </a:lstStyle>
          <a:p>
            <a:endParaRPr/>
          </a:p>
        </p:txBody>
      </p:sp>
      <p:grpSp>
        <p:nvGrpSpPr>
          <p:cNvPr id="53" name="Google Shape;53;p5"/>
          <p:cNvGrpSpPr/>
          <p:nvPr/>
        </p:nvGrpSpPr>
        <p:grpSpPr>
          <a:xfrm>
            <a:off x="269814" y="289784"/>
            <a:ext cx="8545678" cy="4354575"/>
            <a:chOff x="269814" y="289784"/>
            <a:chExt cx="8545678" cy="4354575"/>
          </a:xfrm>
        </p:grpSpPr>
        <p:grpSp>
          <p:nvGrpSpPr>
            <p:cNvPr id="54" name="Google Shape;54;p5"/>
            <p:cNvGrpSpPr/>
            <p:nvPr/>
          </p:nvGrpSpPr>
          <p:grpSpPr>
            <a:xfrm flipH="1">
              <a:off x="8546664" y="289784"/>
              <a:ext cx="235428" cy="360837"/>
              <a:chOff x="272737" y="374846"/>
              <a:chExt cx="191188" cy="293054"/>
            </a:xfrm>
          </p:grpSpPr>
          <p:sp>
            <p:nvSpPr>
              <p:cNvPr id="55" name="Google Shape;55;p5"/>
              <p:cNvSpPr/>
              <p:nvPr/>
            </p:nvSpPr>
            <p:spPr>
              <a:xfrm>
                <a:off x="272737" y="374846"/>
                <a:ext cx="73200" cy="73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5"/>
              <p:cNvSpPr/>
              <p:nvPr/>
            </p:nvSpPr>
            <p:spPr>
              <a:xfrm>
                <a:off x="418325" y="539975"/>
                <a:ext cx="45600" cy="4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5"/>
              <p:cNvSpPr/>
              <p:nvPr/>
            </p:nvSpPr>
            <p:spPr>
              <a:xfrm>
                <a:off x="298025" y="640600"/>
                <a:ext cx="27300" cy="2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5"/>
            <p:cNvGrpSpPr/>
            <p:nvPr/>
          </p:nvGrpSpPr>
          <p:grpSpPr>
            <a:xfrm flipH="1">
              <a:off x="269814" y="289784"/>
              <a:ext cx="235428" cy="2621670"/>
              <a:chOff x="272737" y="374846"/>
              <a:chExt cx="191188" cy="2129189"/>
            </a:xfrm>
          </p:grpSpPr>
          <p:sp>
            <p:nvSpPr>
              <p:cNvPr id="59" name="Google Shape;59;p5"/>
              <p:cNvSpPr/>
              <p:nvPr/>
            </p:nvSpPr>
            <p:spPr>
              <a:xfrm>
                <a:off x="272737" y="374846"/>
                <a:ext cx="73200" cy="73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5"/>
              <p:cNvSpPr/>
              <p:nvPr/>
            </p:nvSpPr>
            <p:spPr>
              <a:xfrm>
                <a:off x="418325" y="2458435"/>
                <a:ext cx="45600" cy="4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5"/>
              <p:cNvSpPr/>
              <p:nvPr/>
            </p:nvSpPr>
            <p:spPr>
              <a:xfrm>
                <a:off x="298025" y="640600"/>
                <a:ext cx="27300" cy="27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" name="Google Shape;62;p5"/>
            <p:cNvSpPr/>
            <p:nvPr/>
          </p:nvSpPr>
          <p:spPr>
            <a:xfrm flipH="1">
              <a:off x="8725492" y="4554359"/>
              <a:ext cx="90000" cy="900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8"/>
          <p:cNvSpPr txBox="1">
            <a:spLocks noGrp="1"/>
          </p:cNvSpPr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89" name="Google Shape;8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484750" y="2470150"/>
            <a:ext cx="4666088" cy="483870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8"/>
          <p:cNvGrpSpPr/>
          <p:nvPr/>
        </p:nvGrpSpPr>
        <p:grpSpPr>
          <a:xfrm flipH="1">
            <a:off x="8546664" y="289784"/>
            <a:ext cx="235428" cy="360837"/>
            <a:chOff x="272737" y="374846"/>
            <a:chExt cx="191188" cy="293054"/>
          </a:xfrm>
        </p:grpSpPr>
        <p:sp>
          <p:nvSpPr>
            <p:cNvPr id="91" name="Google Shape;91;p8"/>
            <p:cNvSpPr/>
            <p:nvPr/>
          </p:nvSpPr>
          <p:spPr>
            <a:xfrm>
              <a:off x="272737" y="374846"/>
              <a:ext cx="73200" cy="73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418325" y="53997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8"/>
            <p:cNvSpPr/>
            <p:nvPr/>
          </p:nvSpPr>
          <p:spPr>
            <a:xfrm>
              <a:off x="298025" y="640600"/>
              <a:ext cx="27300" cy="27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2201850" y="1584874"/>
            <a:ext cx="47403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2201925" y="2427926"/>
            <a:ext cx="4740300" cy="113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97" name="Google Shape;9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4896753">
            <a:off x="6331350" y="2544750"/>
            <a:ext cx="4666089" cy="48387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" name="Google Shape;98;p9"/>
          <p:cNvGrpSpPr/>
          <p:nvPr/>
        </p:nvGrpSpPr>
        <p:grpSpPr>
          <a:xfrm>
            <a:off x="228164" y="234225"/>
            <a:ext cx="7238969" cy="4480396"/>
            <a:chOff x="228164" y="234225"/>
            <a:chExt cx="7238969" cy="4480396"/>
          </a:xfrm>
        </p:grpSpPr>
        <p:grpSp>
          <p:nvGrpSpPr>
            <p:cNvPr id="99" name="Google Shape;99;p9"/>
            <p:cNvGrpSpPr/>
            <p:nvPr/>
          </p:nvGrpSpPr>
          <p:grpSpPr>
            <a:xfrm rot="6068905" flipH="1">
              <a:off x="7149635" y="204185"/>
              <a:ext cx="235436" cy="360849"/>
              <a:chOff x="272737" y="374846"/>
              <a:chExt cx="191188" cy="293054"/>
            </a:xfrm>
          </p:grpSpPr>
          <p:sp>
            <p:nvSpPr>
              <p:cNvPr id="100" name="Google Shape;100;p9"/>
              <p:cNvSpPr/>
              <p:nvPr/>
            </p:nvSpPr>
            <p:spPr>
              <a:xfrm>
                <a:off x="272737" y="374846"/>
                <a:ext cx="73200" cy="73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9"/>
              <p:cNvSpPr/>
              <p:nvPr/>
            </p:nvSpPr>
            <p:spPr>
              <a:xfrm>
                <a:off x="418325" y="539975"/>
                <a:ext cx="45600" cy="45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9"/>
              <p:cNvSpPr/>
              <p:nvPr/>
            </p:nvSpPr>
            <p:spPr>
              <a:xfrm>
                <a:off x="298025" y="640600"/>
                <a:ext cx="27300" cy="27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3" name="Google Shape;103;p9"/>
            <p:cNvGrpSpPr/>
            <p:nvPr/>
          </p:nvGrpSpPr>
          <p:grpSpPr>
            <a:xfrm flipH="1">
              <a:off x="228164" y="2143984"/>
              <a:ext cx="235428" cy="2570637"/>
              <a:chOff x="272737" y="-1419842"/>
              <a:chExt cx="191188" cy="2087742"/>
            </a:xfrm>
          </p:grpSpPr>
          <p:sp>
            <p:nvSpPr>
              <p:cNvPr id="104" name="Google Shape;104;p9"/>
              <p:cNvSpPr/>
              <p:nvPr/>
            </p:nvSpPr>
            <p:spPr>
              <a:xfrm>
                <a:off x="272737" y="-1419842"/>
                <a:ext cx="73200" cy="73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9"/>
              <p:cNvSpPr/>
              <p:nvPr/>
            </p:nvSpPr>
            <p:spPr>
              <a:xfrm>
                <a:off x="418325" y="539975"/>
                <a:ext cx="45600" cy="456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9"/>
              <p:cNvSpPr/>
              <p:nvPr/>
            </p:nvSpPr>
            <p:spPr>
              <a:xfrm>
                <a:off x="298025" y="640600"/>
                <a:ext cx="27300" cy="27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0"/>
          <p:cNvSpPr>
            <a:spLocks noGrp="1"/>
          </p:cNvSpPr>
          <p:nvPr>
            <p:ph type="pic" idx="2"/>
          </p:nvPr>
        </p:nvSpPr>
        <p:spPr>
          <a:xfrm>
            <a:off x="-6875" y="0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10"/>
          <p:cNvSpPr txBox="1">
            <a:spLocks noGrp="1"/>
          </p:cNvSpPr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1"/>
          <p:cNvSpPr txBox="1">
            <a:spLocks noGrp="1"/>
          </p:cNvSpPr>
          <p:nvPr>
            <p:ph type="ctrTitle"/>
          </p:nvPr>
        </p:nvSpPr>
        <p:spPr>
          <a:xfrm>
            <a:off x="2570400" y="698355"/>
            <a:ext cx="40032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78" name="Google Shape;278;p21"/>
          <p:cNvSpPr txBox="1">
            <a:spLocks noGrp="1"/>
          </p:cNvSpPr>
          <p:nvPr>
            <p:ph type="subTitle" idx="1"/>
          </p:nvPr>
        </p:nvSpPr>
        <p:spPr>
          <a:xfrm>
            <a:off x="2570400" y="1520802"/>
            <a:ext cx="40032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279" name="Google Shape;279;p21"/>
          <p:cNvGrpSpPr/>
          <p:nvPr/>
        </p:nvGrpSpPr>
        <p:grpSpPr>
          <a:xfrm>
            <a:off x="4369160" y="283023"/>
            <a:ext cx="4873931" cy="5502423"/>
            <a:chOff x="4369160" y="283023"/>
            <a:chExt cx="4873931" cy="5502423"/>
          </a:xfrm>
        </p:grpSpPr>
        <p:grpSp>
          <p:nvGrpSpPr>
            <p:cNvPr id="280" name="Google Shape;280;p21"/>
            <p:cNvGrpSpPr/>
            <p:nvPr/>
          </p:nvGrpSpPr>
          <p:grpSpPr>
            <a:xfrm rot="9237559" flipH="1">
              <a:off x="8401217" y="367942"/>
              <a:ext cx="636889" cy="1081047"/>
              <a:chOff x="272737" y="374846"/>
              <a:chExt cx="517204" cy="877958"/>
            </a:xfrm>
          </p:grpSpPr>
          <p:sp>
            <p:nvSpPr>
              <p:cNvPr id="281" name="Google Shape;281;p21"/>
              <p:cNvSpPr/>
              <p:nvPr/>
            </p:nvSpPr>
            <p:spPr>
              <a:xfrm>
                <a:off x="272737" y="374846"/>
                <a:ext cx="73200" cy="73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1"/>
              <p:cNvSpPr/>
              <p:nvPr/>
            </p:nvSpPr>
            <p:spPr>
              <a:xfrm>
                <a:off x="744341" y="1207204"/>
                <a:ext cx="45600" cy="4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1"/>
              <p:cNvSpPr/>
              <p:nvPr/>
            </p:nvSpPr>
            <p:spPr>
              <a:xfrm>
                <a:off x="298025" y="640600"/>
                <a:ext cx="27300" cy="27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4" name="Google Shape;284;p21"/>
            <p:cNvGrpSpPr/>
            <p:nvPr/>
          </p:nvGrpSpPr>
          <p:grpSpPr>
            <a:xfrm rot="9237559" flipH="1">
              <a:off x="4459238" y="4360552"/>
              <a:ext cx="2358551" cy="955698"/>
              <a:chOff x="-839830" y="241127"/>
              <a:chExt cx="1915326" cy="776158"/>
            </a:xfrm>
          </p:grpSpPr>
          <p:sp>
            <p:nvSpPr>
              <p:cNvPr id="285" name="Google Shape;285;p21"/>
              <p:cNvSpPr/>
              <p:nvPr/>
            </p:nvSpPr>
            <p:spPr>
              <a:xfrm>
                <a:off x="272737" y="374846"/>
                <a:ext cx="73200" cy="732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1"/>
              <p:cNvSpPr/>
              <p:nvPr/>
            </p:nvSpPr>
            <p:spPr>
              <a:xfrm>
                <a:off x="1029897" y="241127"/>
                <a:ext cx="45600" cy="45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1"/>
              <p:cNvSpPr/>
              <p:nvPr/>
            </p:nvSpPr>
            <p:spPr>
              <a:xfrm>
                <a:off x="-839830" y="989985"/>
                <a:ext cx="27300" cy="2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8" name="Google Shape;288;p21"/>
          <p:cNvSpPr txBox="1"/>
          <p:nvPr/>
        </p:nvSpPr>
        <p:spPr>
          <a:xfrm>
            <a:off x="2570400" y="3668648"/>
            <a:ext cx="4003200" cy="3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CREDITS: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, and includes icons by </a:t>
            </a:r>
            <a:r>
              <a:rPr lang="en" sz="1000" b="1" u="sng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rPr>
              <a:t> and infographics &amp; images by </a:t>
            </a:r>
            <a:r>
              <a:rPr lang="en" sz="1000" b="1" u="sng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latin typeface="Baloo 2"/>
              <a:ea typeface="Baloo 2"/>
              <a:cs typeface="Baloo 2"/>
              <a:sym typeface="Baloo 2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700000">
            <a:off x="6172199" y="3370751"/>
            <a:ext cx="3186351" cy="330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2" name="Google Shape;292;p23"/>
          <p:cNvGrpSpPr/>
          <p:nvPr/>
        </p:nvGrpSpPr>
        <p:grpSpPr>
          <a:xfrm flipH="1">
            <a:off x="215464" y="416784"/>
            <a:ext cx="235428" cy="360837"/>
            <a:chOff x="272737" y="374846"/>
            <a:chExt cx="191188" cy="293054"/>
          </a:xfrm>
        </p:grpSpPr>
        <p:sp>
          <p:nvSpPr>
            <p:cNvPr id="293" name="Google Shape;293;p23"/>
            <p:cNvSpPr/>
            <p:nvPr/>
          </p:nvSpPr>
          <p:spPr>
            <a:xfrm>
              <a:off x="272737" y="374846"/>
              <a:ext cx="73200" cy="73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3"/>
            <p:cNvSpPr/>
            <p:nvPr/>
          </p:nvSpPr>
          <p:spPr>
            <a:xfrm>
              <a:off x="418325" y="53997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3"/>
            <p:cNvSpPr/>
            <p:nvPr/>
          </p:nvSpPr>
          <p:spPr>
            <a:xfrm>
              <a:off x="298025" y="640600"/>
              <a:ext cx="27300" cy="27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sap SemiBold"/>
              <a:buNone/>
              <a:defRPr sz="3000">
                <a:solidFill>
                  <a:schemeClr val="dk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sap SemiBold"/>
              <a:buNone/>
              <a:defRPr sz="3500">
                <a:solidFill>
                  <a:schemeClr val="dk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sap SemiBold"/>
              <a:buNone/>
              <a:defRPr sz="3500">
                <a:solidFill>
                  <a:schemeClr val="dk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sap SemiBold"/>
              <a:buNone/>
              <a:defRPr sz="3500">
                <a:solidFill>
                  <a:schemeClr val="dk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sap SemiBold"/>
              <a:buNone/>
              <a:defRPr sz="3500">
                <a:solidFill>
                  <a:schemeClr val="dk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sap SemiBold"/>
              <a:buNone/>
              <a:defRPr sz="3500">
                <a:solidFill>
                  <a:schemeClr val="dk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sap SemiBold"/>
              <a:buNone/>
              <a:defRPr sz="3500">
                <a:solidFill>
                  <a:schemeClr val="dk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sap SemiBold"/>
              <a:buNone/>
              <a:defRPr sz="3500">
                <a:solidFill>
                  <a:schemeClr val="dk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sap SemiBold"/>
              <a:buNone/>
              <a:defRPr sz="3500">
                <a:solidFill>
                  <a:schemeClr val="dk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●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○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■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●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○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■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●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○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Char char="■"/>
              <a:defRPr sz="1200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4" r:id="rId3"/>
    <p:sldLayoutId id="2147483655" r:id="rId4"/>
    <p:sldLayoutId id="2147483656" r:id="rId5"/>
    <p:sldLayoutId id="2147483658" r:id="rId6"/>
    <p:sldLayoutId id="2147483667" r:id="rId7"/>
    <p:sldLayoutId id="2147483668" r:id="rId8"/>
    <p:sldLayoutId id="2147483669" r:id="rId9"/>
    <p:sldLayoutId id="214748367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7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hyperlink" Target="https://www.google.com/imgres?q=warning%20symbol&amp;imgurl=https%3A%2F%2Fwww.citypng.com%2Fpublic%2Fuploads%2Fpreview%2Fhd-warning-symbol-traffic-sign-exclamation-mark-png-701751694973653r33zcj22wq.png&amp;imgrefurl=https%3A%2F%2Fwww.citypng.com%2Fphoto%2F21282%2Fhd-warning-symbol-traffic-sign-exclamation-mark-png&amp;docid=Jkwuk5wXj7AaeM&amp;tbnid=XJTOPwEsqS87qM&amp;vet=12ahUKEwir8MvH3ZCJAxXBEmIAHWcyET0QM3oECFYQAA..i&amp;w=800&amp;h=800&amp;hcb=2&amp;ved=2ahUKEwir8MvH3ZCJAxXBEmIAHWcyET0QM3oECFYQAA" TargetMode="Externa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0.png"/><Relationship Id="rId7" Type="http://schemas.openxmlformats.org/officeDocument/2006/relationships/image" Target="../media/image15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hyperlink" Target="https://www.google.com/imgres?q=warning%20symbol&amp;imgurl=https%3A%2F%2Fwww.citypng.com%2Fpublic%2Fuploads%2Fpreview%2Fhd-warning-symbol-traffic-sign-exclamation-mark-png-701751694973653r33zcj22wq.png&amp;imgrefurl=https%3A%2F%2Fwww.citypng.com%2Fphoto%2F21282%2Fhd-warning-symbol-traffic-sign-exclamation-mark-png&amp;docid=Jkwuk5wXj7AaeM&amp;tbnid=XJTOPwEsqS87qM&amp;vet=12ahUKEwir8MvH3ZCJAxXBEmIAHWcyET0QM3oECFYQAA..i&amp;w=800&amp;h=800&amp;hcb=2&amp;ved=2ahUKEwir8MvH3ZCJAxXBEmIAHWcyET0QM3oECFYQAA" TargetMode="Externa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36426" flipH="1">
            <a:off x="4075449" y="-567260"/>
            <a:ext cx="7138026" cy="7410426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28"/>
          <p:cNvSpPr txBox="1">
            <a:spLocks noGrp="1"/>
          </p:cNvSpPr>
          <p:nvPr>
            <p:ph type="ctrTitle"/>
          </p:nvPr>
        </p:nvSpPr>
        <p:spPr>
          <a:xfrm>
            <a:off x="715099" y="1698745"/>
            <a:ext cx="7713801" cy="169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dirty="0" err="1"/>
              <a:t>ScRNAseq</a:t>
            </a:r>
            <a:r>
              <a:rPr lang="en" sz="4300" dirty="0"/>
              <a:t> Pipeline overview</a:t>
            </a:r>
            <a:br>
              <a:rPr lang="en" sz="4300" dirty="0"/>
            </a:br>
            <a:r>
              <a:rPr lang="en" sz="2400" dirty="0" err="1"/>
              <a:t>ScRNAseq</a:t>
            </a:r>
            <a:r>
              <a:rPr lang="en" sz="2400" dirty="0"/>
              <a:t> in the Cloud</a:t>
            </a:r>
            <a:br>
              <a:rPr lang="en" sz="3400" dirty="0"/>
            </a:br>
            <a:endParaRPr sz="3400" dirty="0"/>
          </a:p>
        </p:txBody>
      </p:sp>
      <p:sp>
        <p:nvSpPr>
          <p:cNvPr id="318" name="Google Shape;318;p28"/>
          <p:cNvSpPr txBox="1">
            <a:spLocks noGrp="1"/>
          </p:cNvSpPr>
          <p:nvPr>
            <p:ph type="subTitle" idx="1"/>
          </p:nvPr>
        </p:nvSpPr>
        <p:spPr>
          <a:xfrm>
            <a:off x="715100" y="2803827"/>
            <a:ext cx="50442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MDIBL Comparative Genomics and Data Science Core</a:t>
            </a:r>
            <a:endParaRPr dirty="0"/>
          </a:p>
        </p:txBody>
      </p:sp>
      <p:sp>
        <p:nvSpPr>
          <p:cNvPr id="319" name="Google Shape;319;p28"/>
          <p:cNvSpPr/>
          <p:nvPr/>
        </p:nvSpPr>
        <p:spPr>
          <a:xfrm>
            <a:off x="8152800" y="224775"/>
            <a:ext cx="58800" cy="58800"/>
          </a:xfrm>
          <a:prstGeom prst="ellipse">
            <a:avLst/>
          </a:prstGeom>
          <a:solidFill>
            <a:srgbClr val="FEA4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97B79D-E7C6-93D2-206E-82AF43F960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2489" r="97285">
                        <a14:foregroundMark x1="27602" y1="34286" x2="27602" y2="34286"/>
                        <a14:foregroundMark x1="15837" y1="48571" x2="15837" y2="48571"/>
                        <a14:foregroundMark x1="8824" y1="54286" x2="8824" y2="54286"/>
                        <a14:foregroundMark x1="2489" y1="27143" x2="2489" y2="27143"/>
                        <a14:foregroundMark x1="93213" y1="34286" x2="93213" y2="34286"/>
                        <a14:foregroundMark x1="97285" y1="28571" x2="97285" y2="28571"/>
                        <a14:foregroundMark x1="61538" y1="50000" x2="61538" y2="50000"/>
                        <a14:foregroundMark x1="43213" y1="40000" x2="51584" y2="47143"/>
                        <a14:foregroundMark x1="51584" y1="47143" x2="56109" y2="45714"/>
                        <a14:foregroundMark x1="3394" y1="28571" x2="3394" y2="28571"/>
                        <a14:foregroundMark x1="3167" y1="25714" x2="3167" y2="25714"/>
                        <a14:foregroundMark x1="3167" y1="22857" x2="3167" y2="22857"/>
                        <a14:foregroundMark x1="16063" y1="30000" x2="16063" y2="30000"/>
                        <a14:foregroundMark x1="16290" y1="27143" x2="16290" y2="42857"/>
                        <a14:foregroundMark x1="27376" y1="30000" x2="27602" y2="45714"/>
                        <a14:foregroundMark x1="37557" y1="38571" x2="41629" y2="47143"/>
                        <a14:foregroundMark x1="41629" y1="47143" x2="42081" y2="47143"/>
                        <a14:foregroundMark x1="35520" y1="37143" x2="36878" y2="67143"/>
                        <a14:foregroundMark x1="38914" y1="47143" x2="43213" y2="5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1963" y="4698649"/>
            <a:ext cx="2500742" cy="396045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D160BCD4-E956-0F47-0DCB-DF98BFD80F4C}"/>
              </a:ext>
            </a:extLst>
          </p:cNvPr>
          <p:cNvGrpSpPr/>
          <p:nvPr/>
        </p:nvGrpSpPr>
        <p:grpSpPr>
          <a:xfrm>
            <a:off x="0" y="4497765"/>
            <a:ext cx="2001622" cy="645735"/>
            <a:chOff x="0" y="4497765"/>
            <a:chExt cx="2001622" cy="64573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5D1E31B-D9F4-2C2F-5677-149E205295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0" y="4497765"/>
              <a:ext cx="1638300" cy="6223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D686708-1849-6ADC-4EEC-26F8A31F5A5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0" y="4622530"/>
              <a:ext cx="2001622" cy="52097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B7B5B71D-04BF-8FE5-555F-ADC897031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>
            <a:extLst>
              <a:ext uri="{FF2B5EF4-FFF2-40B4-BE49-F238E27FC236}">
                <a16:creationId xmlns:a16="http://schemas.microsoft.com/office/drawing/2014/main" id="{9995319B-F4EF-2D66-F335-C28D372760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 err="1"/>
              <a:t>ellranger</a:t>
            </a:r>
            <a:r>
              <a:rPr lang="en" dirty="0"/>
              <a:t> </a:t>
            </a:r>
            <a:r>
              <a:rPr lang="en" dirty="0" err="1"/>
              <a:t>mkgtf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344133-72DA-267D-0F76-FAFD6F7003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489" r="97285">
                        <a14:foregroundMark x1="27602" y1="34286" x2="27602" y2="34286"/>
                        <a14:foregroundMark x1="15837" y1="48571" x2="15837" y2="48571"/>
                        <a14:foregroundMark x1="8824" y1="54286" x2="8824" y2="54286"/>
                        <a14:foregroundMark x1="2489" y1="27143" x2="2489" y2="27143"/>
                        <a14:foregroundMark x1="93213" y1="34286" x2="93213" y2="34286"/>
                        <a14:foregroundMark x1="97285" y1="28571" x2="97285" y2="28571"/>
                        <a14:foregroundMark x1="61538" y1="50000" x2="61538" y2="50000"/>
                        <a14:foregroundMark x1="43213" y1="40000" x2="51584" y2="47143"/>
                        <a14:foregroundMark x1="51584" y1="47143" x2="56109" y2="45714"/>
                        <a14:foregroundMark x1="3394" y1="28571" x2="3394" y2="28571"/>
                        <a14:foregroundMark x1="3167" y1="25714" x2="3167" y2="25714"/>
                        <a14:foregroundMark x1="3167" y1="22857" x2="3167" y2="22857"/>
                        <a14:foregroundMark x1="16063" y1="30000" x2="16063" y2="30000"/>
                        <a14:foregroundMark x1="16290" y1="27143" x2="16290" y2="42857"/>
                        <a14:foregroundMark x1="27376" y1="30000" x2="27602" y2="45714"/>
                        <a14:foregroundMark x1="37557" y1="38571" x2="41629" y2="47143"/>
                        <a14:foregroundMark x1="41629" y1="47143" x2="42081" y2="47143"/>
                        <a14:foregroundMark x1="35520" y1="37143" x2="36878" y2="67143"/>
                        <a14:foregroundMark x1="38914" y1="47143" x2="43213" y2="5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1963" y="4698649"/>
            <a:ext cx="2500742" cy="396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42FA1E6-D36C-1FFB-0DC9-1F21DBFC70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22530"/>
            <a:ext cx="2001622" cy="5209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5E95DBD-63D0-B5A9-2CC9-54BA95651B7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800" y="939169"/>
            <a:ext cx="7772400" cy="3432397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93B4238-7A9A-DDA9-3F52-39EFD2106E24}"/>
              </a:ext>
            </a:extLst>
          </p:cNvPr>
          <p:cNvSpPr/>
          <p:nvPr/>
        </p:nvSpPr>
        <p:spPr>
          <a:xfrm>
            <a:off x="2269938" y="3117552"/>
            <a:ext cx="994899" cy="429584"/>
          </a:xfrm>
          <a:prstGeom prst="roundRect">
            <a:avLst>
              <a:gd name="adj" fmla="val 5980"/>
            </a:avLst>
          </a:prstGeom>
          <a:solidFill>
            <a:srgbClr val="FFFF00">
              <a:alpha val="299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02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0"/>
    </mc:Choice>
    <mc:Fallback xmlns="">
      <p:transition spd="slow" advTm="2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6.17284E-7 C 0.13976 0.08025 0.28021 0.16142 0.34184 0.09321 C 0.40399 0.025 0.38733 -0.19167 0.37066 -0.40741 " pathEditMode="relative" rAng="0" ptsTypes="AAA">
                                      <p:cBhvr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88" y="-1444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30000" y="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487A08-2B85-50D5-D52E-3F15D63F4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9E3B10AA-082F-79B4-2D94-BDF72620CB38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10A558D-8149-2C20-05D9-8CABA0EDC3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7F3E197C-3789-8349-3203-84CE08A85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79085" y="133749"/>
              <a:ext cx="3385829" cy="1474336"/>
            </a:xfrm>
            <a:prstGeom prst="rect">
              <a:avLst/>
            </a:prstGeom>
          </p:spPr>
        </p:pic>
      </p:grpSp>
      <p:sp>
        <p:nvSpPr>
          <p:cNvPr id="2" name="Google Shape;376;p33">
            <a:extLst>
              <a:ext uri="{FF2B5EF4-FFF2-40B4-BE49-F238E27FC236}">
                <a16:creationId xmlns:a16="http://schemas.microsoft.com/office/drawing/2014/main" id="{DC398348-EF50-6794-5EE3-23F0A01CF93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 err="1"/>
              <a:t>ellranger</a:t>
            </a:r>
            <a:r>
              <a:rPr lang="en" dirty="0"/>
              <a:t> </a:t>
            </a:r>
            <a:r>
              <a:rPr lang="en" dirty="0" err="1"/>
              <a:t>mkgtf</a:t>
            </a:r>
            <a:endParaRPr dirty="0"/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99C0511A-A7F8-65E4-E2F6-03A1E13ECF37}"/>
              </a:ext>
            </a:extLst>
          </p:cNvPr>
          <p:cNvSpPr txBox="1">
            <a:spLocks/>
          </p:cNvSpPr>
          <p:nvPr/>
        </p:nvSpPr>
        <p:spPr>
          <a:xfrm>
            <a:off x="93296" y="1610589"/>
            <a:ext cx="2867700" cy="2566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Pre-processing step run by </a:t>
            </a:r>
            <a:r>
              <a:rPr lang="en-US" b="1" dirty="0" err="1"/>
              <a:t>cellranger</a:t>
            </a:r>
            <a:r>
              <a:rPr lang="en-US" b="1" dirty="0"/>
              <a:t> </a:t>
            </a:r>
            <a:r>
              <a:rPr lang="en-US" dirty="0"/>
              <a:t>to prepare the .</a:t>
            </a:r>
            <a:r>
              <a:rPr lang="en-US" dirty="0" err="1"/>
              <a:t>gtf</a:t>
            </a:r>
            <a:r>
              <a:rPr lang="en-US" dirty="0"/>
              <a:t> file. 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49F56559-56BC-1271-4F54-87E1F45A781C}"/>
              </a:ext>
            </a:extLst>
          </p:cNvPr>
          <p:cNvSpPr txBox="1">
            <a:spLocks/>
          </p:cNvSpPr>
          <p:nvPr/>
        </p:nvSpPr>
        <p:spPr>
          <a:xfrm>
            <a:off x="93296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What</a:t>
            </a:r>
          </a:p>
        </p:txBody>
      </p:sp>
      <p:sp>
        <p:nvSpPr>
          <p:cNvPr id="5" name="Subtitle 3">
            <a:extLst>
              <a:ext uri="{FF2B5EF4-FFF2-40B4-BE49-F238E27FC236}">
                <a16:creationId xmlns:a16="http://schemas.microsoft.com/office/drawing/2014/main" id="{C5B083D0-FE46-71BF-0B28-82D5B280B5BC}"/>
              </a:ext>
            </a:extLst>
          </p:cNvPr>
          <p:cNvSpPr txBox="1">
            <a:spLocks/>
          </p:cNvSpPr>
          <p:nvPr/>
        </p:nvSpPr>
        <p:spPr>
          <a:xfrm>
            <a:off x="3042907" y="1610590"/>
            <a:ext cx="2867700" cy="2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 err="1">
                <a:solidFill>
                  <a:schemeClr val="accent1"/>
                </a:solidFill>
              </a:rPr>
              <a:t>gtf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files do not always conform to a strict organization.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Often, there is additional information in the 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 err="1">
                <a:solidFill>
                  <a:schemeClr val="accent1"/>
                </a:solidFill>
              </a:rPr>
              <a:t>gtf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file that is not needed for </a:t>
            </a:r>
            <a:r>
              <a:rPr lang="en-US" b="1" dirty="0" err="1"/>
              <a:t>cellranger</a:t>
            </a:r>
            <a:r>
              <a:rPr lang="en-US" dirty="0"/>
              <a:t>.</a:t>
            </a: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8E706FB5-C2C8-4610-1C78-E039AE334F49}"/>
              </a:ext>
            </a:extLst>
          </p:cNvPr>
          <p:cNvSpPr txBox="1">
            <a:spLocks/>
          </p:cNvSpPr>
          <p:nvPr/>
        </p:nvSpPr>
        <p:spPr>
          <a:xfrm>
            <a:off x="3042907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Why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AB799F3C-6CB0-2C88-1785-7289C1AE0E29}"/>
              </a:ext>
            </a:extLst>
          </p:cNvPr>
          <p:cNvSpPr txBox="1">
            <a:spLocks/>
          </p:cNvSpPr>
          <p:nvPr/>
        </p:nvSpPr>
        <p:spPr>
          <a:xfrm>
            <a:off x="5992518" y="1616699"/>
            <a:ext cx="2867700" cy="2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A slimmed down </a:t>
            </a:r>
            <a:r>
              <a:rPr lang="en-US" dirty="0">
                <a:solidFill>
                  <a:schemeClr val="accent1"/>
                </a:solidFill>
              </a:rPr>
              <a:t>.</a:t>
            </a:r>
            <a:r>
              <a:rPr lang="en-US" dirty="0" err="1">
                <a:solidFill>
                  <a:schemeClr val="accent1"/>
                </a:solidFill>
              </a:rPr>
              <a:t>gtf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/>
              <a:t>that is properly formatted to ensure that the subsequent </a:t>
            </a:r>
            <a:r>
              <a:rPr lang="en-US" b="1" dirty="0" err="1"/>
              <a:t>cellranger</a:t>
            </a:r>
            <a:r>
              <a:rPr lang="en-US" dirty="0"/>
              <a:t> processes are run correctly and efficiently.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E41DB7FD-D330-DA81-51BD-732E6F6D0307}"/>
              </a:ext>
            </a:extLst>
          </p:cNvPr>
          <p:cNvSpPr txBox="1">
            <a:spLocks/>
          </p:cNvSpPr>
          <p:nvPr/>
        </p:nvSpPr>
        <p:spPr>
          <a:xfrm>
            <a:off x="5992518" y="1203230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138649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75329144-9942-36C7-C647-E8277CCE32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>
            <a:extLst>
              <a:ext uri="{FF2B5EF4-FFF2-40B4-BE49-F238E27FC236}">
                <a16:creationId xmlns:a16="http://schemas.microsoft.com/office/drawing/2014/main" id="{68F66C41-F8A5-F23B-EF3B-3DD3A939C98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 err="1"/>
              <a:t>ellranger</a:t>
            </a:r>
            <a:r>
              <a:rPr lang="en" dirty="0"/>
              <a:t> </a:t>
            </a:r>
            <a:r>
              <a:rPr lang="en" dirty="0" err="1"/>
              <a:t>mkref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EC7358-26E5-DF58-FA7D-3151026A06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489" r="97285">
                        <a14:foregroundMark x1="27602" y1="34286" x2="27602" y2="34286"/>
                        <a14:foregroundMark x1="15837" y1="48571" x2="15837" y2="48571"/>
                        <a14:foregroundMark x1="8824" y1="54286" x2="8824" y2="54286"/>
                        <a14:foregroundMark x1="2489" y1="27143" x2="2489" y2="27143"/>
                        <a14:foregroundMark x1="93213" y1="34286" x2="93213" y2="34286"/>
                        <a14:foregroundMark x1="97285" y1="28571" x2="97285" y2="28571"/>
                        <a14:foregroundMark x1="61538" y1="50000" x2="61538" y2="50000"/>
                        <a14:foregroundMark x1="43213" y1="40000" x2="51584" y2="47143"/>
                        <a14:foregroundMark x1="51584" y1="47143" x2="56109" y2="45714"/>
                        <a14:foregroundMark x1="3394" y1="28571" x2="3394" y2="28571"/>
                        <a14:foregroundMark x1="3167" y1="25714" x2="3167" y2="25714"/>
                        <a14:foregroundMark x1="3167" y1="22857" x2="3167" y2="22857"/>
                        <a14:foregroundMark x1="16063" y1="30000" x2="16063" y2="30000"/>
                        <a14:foregroundMark x1="16290" y1="27143" x2="16290" y2="42857"/>
                        <a14:foregroundMark x1="27376" y1="30000" x2="27602" y2="45714"/>
                        <a14:foregroundMark x1="37557" y1="38571" x2="41629" y2="47143"/>
                        <a14:foregroundMark x1="41629" y1="47143" x2="42081" y2="47143"/>
                        <a14:foregroundMark x1="35520" y1="37143" x2="36878" y2="67143"/>
                        <a14:foregroundMark x1="38914" y1="47143" x2="43213" y2="5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1963" y="4698649"/>
            <a:ext cx="2500742" cy="396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A488C5-9524-0F1E-B6AA-4112231A05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22530"/>
            <a:ext cx="2001622" cy="5209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8F06B2D-F5A1-844A-E7F6-95A87A37762E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800" y="939169"/>
            <a:ext cx="7772400" cy="3432397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B2B6E05-C09A-5EE3-66BA-C0B3A54C9355}"/>
              </a:ext>
            </a:extLst>
          </p:cNvPr>
          <p:cNvSpPr/>
          <p:nvPr/>
        </p:nvSpPr>
        <p:spPr>
          <a:xfrm>
            <a:off x="3246426" y="3142100"/>
            <a:ext cx="926675" cy="429584"/>
          </a:xfrm>
          <a:prstGeom prst="roundRect">
            <a:avLst>
              <a:gd name="adj" fmla="val 5980"/>
            </a:avLst>
          </a:prstGeom>
          <a:solidFill>
            <a:srgbClr val="FFFF00">
              <a:alpha val="299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226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0"/>
    </mc:Choice>
    <mc:Fallback xmlns="">
      <p:transition spd="slow" advTm="2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6.17284E-7 C 0.13976 0.08025 0.28021 0.16142 0.34184 0.09321 C 0.40399 0.025 0.38733 -0.19167 0.37066 -0.40741 " pathEditMode="relative" rAng="0" ptsTypes="AAA">
                                      <p:cBhvr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88" y="-1444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30000" y="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7BC878-C8BD-8875-1E9D-EC06C502CF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F90EB2CA-90F5-F515-5165-7C4302872BC9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4E05FA9-527A-E33C-61B9-B2DD20A7538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852AAF6-8BC6-6EF6-00FA-B579BDAC5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79085" y="133749"/>
              <a:ext cx="3385829" cy="1474336"/>
            </a:xfrm>
            <a:prstGeom prst="rect">
              <a:avLst/>
            </a:prstGeom>
          </p:spPr>
        </p:pic>
      </p:grpSp>
      <p:sp>
        <p:nvSpPr>
          <p:cNvPr id="2" name="Google Shape;376;p33">
            <a:extLst>
              <a:ext uri="{FF2B5EF4-FFF2-40B4-BE49-F238E27FC236}">
                <a16:creationId xmlns:a16="http://schemas.microsoft.com/office/drawing/2014/main" id="{E52C321A-31BA-7B7B-D0F3-3A07300479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 err="1"/>
              <a:t>ellranger</a:t>
            </a:r>
            <a:r>
              <a:rPr lang="en" dirty="0"/>
              <a:t> </a:t>
            </a:r>
            <a:r>
              <a:rPr lang="en" dirty="0" err="1"/>
              <a:t>mkref</a:t>
            </a:r>
            <a:endParaRPr dirty="0"/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E1D25CD0-BA0A-85EC-DF47-41DF2F7D9BB9}"/>
              </a:ext>
            </a:extLst>
          </p:cNvPr>
          <p:cNvSpPr txBox="1">
            <a:spLocks/>
          </p:cNvSpPr>
          <p:nvPr/>
        </p:nvSpPr>
        <p:spPr>
          <a:xfrm>
            <a:off x="93296" y="1610589"/>
            <a:ext cx="2867700" cy="2566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Builds an index or </a:t>
            </a:r>
            <a:r>
              <a:rPr lang="en-US" i="1" dirty="0"/>
              <a:t>map </a:t>
            </a:r>
            <a:r>
              <a:rPr lang="en-US" dirty="0"/>
              <a:t>to be used for aligning your reads.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Takes in both the .</a:t>
            </a:r>
            <a:r>
              <a:rPr lang="en-US" dirty="0" err="1"/>
              <a:t>fasta</a:t>
            </a:r>
            <a:r>
              <a:rPr lang="en-US" dirty="0"/>
              <a:t> (sequence data) and .</a:t>
            </a:r>
            <a:r>
              <a:rPr lang="en-US" dirty="0" err="1"/>
              <a:t>gtf</a:t>
            </a:r>
            <a:r>
              <a:rPr lang="en-US" dirty="0"/>
              <a:t> (gene annotations).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5CAB234B-F7D0-B34C-43AE-2C77CE827AE8}"/>
              </a:ext>
            </a:extLst>
          </p:cNvPr>
          <p:cNvSpPr txBox="1">
            <a:spLocks/>
          </p:cNvSpPr>
          <p:nvPr/>
        </p:nvSpPr>
        <p:spPr>
          <a:xfrm>
            <a:off x="93296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What</a:t>
            </a:r>
          </a:p>
        </p:txBody>
      </p:sp>
      <p:sp>
        <p:nvSpPr>
          <p:cNvPr id="5" name="Subtitle 3">
            <a:extLst>
              <a:ext uri="{FF2B5EF4-FFF2-40B4-BE49-F238E27FC236}">
                <a16:creationId xmlns:a16="http://schemas.microsoft.com/office/drawing/2014/main" id="{71865E4C-7F30-4D47-77BB-6BF3CAEF4318}"/>
              </a:ext>
            </a:extLst>
          </p:cNvPr>
          <p:cNvSpPr txBox="1">
            <a:spLocks/>
          </p:cNvSpPr>
          <p:nvPr/>
        </p:nvSpPr>
        <p:spPr>
          <a:xfrm>
            <a:off x="3042907" y="1610590"/>
            <a:ext cx="2867700" cy="2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Having an index ensures the alignment step runs efficiently and accurately.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CFA0F863-0B18-E136-BCB8-1E95190ED61C}"/>
              </a:ext>
            </a:extLst>
          </p:cNvPr>
          <p:cNvSpPr txBox="1">
            <a:spLocks/>
          </p:cNvSpPr>
          <p:nvPr/>
        </p:nvSpPr>
        <p:spPr>
          <a:xfrm>
            <a:off x="3042907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Why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EFDC7C0A-33C3-BB39-3B6E-F1C1E345BD47}"/>
              </a:ext>
            </a:extLst>
          </p:cNvPr>
          <p:cNvSpPr txBox="1">
            <a:spLocks/>
          </p:cNvSpPr>
          <p:nvPr/>
        </p:nvSpPr>
        <p:spPr>
          <a:xfrm>
            <a:off x="5992518" y="1616699"/>
            <a:ext cx="2867700" cy="2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A structured directory containing the index and auxiliary files to be used in the </a:t>
            </a:r>
            <a:r>
              <a:rPr lang="en-US" b="1" dirty="0" err="1"/>
              <a:t>cellranger</a:t>
            </a:r>
            <a:r>
              <a:rPr lang="en-US" b="1" dirty="0"/>
              <a:t> count </a:t>
            </a:r>
            <a:r>
              <a:rPr lang="en-US" dirty="0"/>
              <a:t>step.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674B45F3-B646-05B7-F32D-5C0FBCE4C09A}"/>
              </a:ext>
            </a:extLst>
          </p:cNvPr>
          <p:cNvSpPr txBox="1">
            <a:spLocks/>
          </p:cNvSpPr>
          <p:nvPr/>
        </p:nvSpPr>
        <p:spPr>
          <a:xfrm>
            <a:off x="5992518" y="1203230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261047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0CC567B0-59A9-4BA8-CE1B-B91B9067C8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>
            <a:extLst>
              <a:ext uri="{FF2B5EF4-FFF2-40B4-BE49-F238E27FC236}">
                <a16:creationId xmlns:a16="http://schemas.microsoft.com/office/drawing/2014/main" id="{F972A91D-C6DB-2E90-6815-25C67056F2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 err="1"/>
              <a:t>ellranger</a:t>
            </a:r>
            <a:r>
              <a:rPr lang="en" dirty="0"/>
              <a:t> count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16B10B-D4EF-9C51-6B25-16121D3E27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489" r="97285">
                        <a14:foregroundMark x1="27602" y1="34286" x2="27602" y2="34286"/>
                        <a14:foregroundMark x1="15837" y1="48571" x2="15837" y2="48571"/>
                        <a14:foregroundMark x1="8824" y1="54286" x2="8824" y2="54286"/>
                        <a14:foregroundMark x1="2489" y1="27143" x2="2489" y2="27143"/>
                        <a14:foregroundMark x1="93213" y1="34286" x2="93213" y2="34286"/>
                        <a14:foregroundMark x1="97285" y1="28571" x2="97285" y2="28571"/>
                        <a14:foregroundMark x1="61538" y1="50000" x2="61538" y2="50000"/>
                        <a14:foregroundMark x1="43213" y1="40000" x2="51584" y2="47143"/>
                        <a14:foregroundMark x1="51584" y1="47143" x2="56109" y2="45714"/>
                        <a14:foregroundMark x1="3394" y1="28571" x2="3394" y2="28571"/>
                        <a14:foregroundMark x1="3167" y1="25714" x2="3167" y2="25714"/>
                        <a14:foregroundMark x1="3167" y1="22857" x2="3167" y2="22857"/>
                        <a14:foregroundMark x1="16063" y1="30000" x2="16063" y2="30000"/>
                        <a14:foregroundMark x1="16290" y1="27143" x2="16290" y2="42857"/>
                        <a14:foregroundMark x1="27376" y1="30000" x2="27602" y2="45714"/>
                        <a14:foregroundMark x1="37557" y1="38571" x2="41629" y2="47143"/>
                        <a14:foregroundMark x1="41629" y1="47143" x2="42081" y2="47143"/>
                        <a14:foregroundMark x1="35520" y1="37143" x2="36878" y2="67143"/>
                        <a14:foregroundMark x1="38914" y1="47143" x2="43213" y2="5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1963" y="4698649"/>
            <a:ext cx="2500742" cy="396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519727-6CE4-79FE-F195-CBD6F6C366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22530"/>
            <a:ext cx="2001622" cy="5209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683D9C-6666-8053-31B1-2916B0DEFD95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800" y="939169"/>
            <a:ext cx="7772400" cy="3432397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9C3E103-DCC6-8F39-CBBE-0C86EF17DADC}"/>
              </a:ext>
            </a:extLst>
          </p:cNvPr>
          <p:cNvSpPr/>
          <p:nvPr/>
        </p:nvSpPr>
        <p:spPr>
          <a:xfrm>
            <a:off x="4203785" y="3129826"/>
            <a:ext cx="803936" cy="429584"/>
          </a:xfrm>
          <a:prstGeom prst="roundRect">
            <a:avLst>
              <a:gd name="adj" fmla="val 5980"/>
            </a:avLst>
          </a:prstGeom>
          <a:solidFill>
            <a:srgbClr val="FFFF00">
              <a:alpha val="299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690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0"/>
    </mc:Choice>
    <mc:Fallback xmlns="">
      <p:transition spd="slow" advTm="2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6.17284E-7 C 0.13976 0.08025 0.28021 0.16142 0.34184 0.09321 C 0.40399 0.025 0.38733 -0.19167 0.37066 -0.40741 " pathEditMode="relative" rAng="0" ptsTypes="AAA">
                                      <p:cBhvr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88" y="-1444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30000" y="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5C99D-052D-85DA-50DC-737DCB3BD0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1998BB51-A632-A232-7EEE-834CFB303E0B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51D450E-EBA3-0533-4DBB-44D5C3928B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4E1106E-9957-4347-B332-94F91161D4F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79085" y="133749"/>
              <a:ext cx="3385829" cy="1474336"/>
            </a:xfrm>
            <a:prstGeom prst="rect">
              <a:avLst/>
            </a:prstGeom>
          </p:spPr>
        </p:pic>
      </p:grpSp>
      <p:sp>
        <p:nvSpPr>
          <p:cNvPr id="2" name="Google Shape;376;p33">
            <a:extLst>
              <a:ext uri="{FF2B5EF4-FFF2-40B4-BE49-F238E27FC236}">
                <a16:creationId xmlns:a16="http://schemas.microsoft.com/office/drawing/2014/main" id="{7034DC7B-62F4-1B0B-3E55-865AA9E914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</a:t>
            </a:r>
            <a:r>
              <a:rPr lang="en" dirty="0" err="1"/>
              <a:t>ellranger</a:t>
            </a:r>
            <a:r>
              <a:rPr lang="en" dirty="0"/>
              <a:t> count</a:t>
            </a:r>
            <a:endParaRPr dirty="0"/>
          </a:p>
        </p:txBody>
      </p:sp>
      <p:sp>
        <p:nvSpPr>
          <p:cNvPr id="3" name="Subtitle 3">
            <a:extLst>
              <a:ext uri="{FF2B5EF4-FFF2-40B4-BE49-F238E27FC236}">
                <a16:creationId xmlns:a16="http://schemas.microsoft.com/office/drawing/2014/main" id="{F5801F2F-4F32-3F17-457D-BA60669F602F}"/>
              </a:ext>
            </a:extLst>
          </p:cNvPr>
          <p:cNvSpPr txBox="1">
            <a:spLocks/>
          </p:cNvSpPr>
          <p:nvPr/>
        </p:nvSpPr>
        <p:spPr>
          <a:xfrm>
            <a:off x="93296" y="1610589"/>
            <a:ext cx="2867700" cy="2566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This is the most computationally intensive task in the pipeline.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Takes the reads (from the .</a:t>
            </a:r>
            <a:r>
              <a:rPr lang="en-US" dirty="0" err="1"/>
              <a:t>fasta</a:t>
            </a:r>
            <a:r>
              <a:rPr lang="en-US" dirty="0"/>
              <a:t> files) and uses the index created in </a:t>
            </a:r>
            <a:r>
              <a:rPr lang="en-US" b="1" dirty="0" err="1"/>
              <a:t>cellranger</a:t>
            </a:r>
            <a:r>
              <a:rPr lang="en-US" b="1" dirty="0"/>
              <a:t> </a:t>
            </a:r>
            <a:r>
              <a:rPr lang="en-US" b="1" dirty="0" err="1"/>
              <a:t>mkref</a:t>
            </a:r>
            <a:r>
              <a:rPr lang="en-US" b="1" dirty="0"/>
              <a:t> </a:t>
            </a:r>
            <a:r>
              <a:rPr lang="en-US" dirty="0"/>
              <a:t>to map what gene each read matches. </a:t>
            </a:r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0927BD0E-B170-0AE1-E2D8-52E86A893E45}"/>
              </a:ext>
            </a:extLst>
          </p:cNvPr>
          <p:cNvSpPr txBox="1">
            <a:spLocks/>
          </p:cNvSpPr>
          <p:nvPr/>
        </p:nvSpPr>
        <p:spPr>
          <a:xfrm>
            <a:off x="93296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What</a:t>
            </a:r>
          </a:p>
        </p:txBody>
      </p:sp>
      <p:sp>
        <p:nvSpPr>
          <p:cNvPr id="5" name="Subtitle 3">
            <a:extLst>
              <a:ext uri="{FF2B5EF4-FFF2-40B4-BE49-F238E27FC236}">
                <a16:creationId xmlns:a16="http://schemas.microsoft.com/office/drawing/2014/main" id="{B910C61C-B3F0-F5DE-A670-D04B003A24D2}"/>
              </a:ext>
            </a:extLst>
          </p:cNvPr>
          <p:cNvSpPr txBox="1">
            <a:spLocks/>
          </p:cNvSpPr>
          <p:nvPr/>
        </p:nvSpPr>
        <p:spPr>
          <a:xfrm>
            <a:off x="3042907" y="1610590"/>
            <a:ext cx="2867700" cy="2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Two pass solution: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Pass one</a:t>
            </a:r>
            <a:r>
              <a:rPr lang="en-US" dirty="0"/>
              <a:t>: reads are aligned to the reference genome. Spice junction (both known and novel) and logged.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Junctions are then filtered based on number of reads supporting the junction.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/>
              <a:t>Pass two</a:t>
            </a:r>
            <a:r>
              <a:rPr lang="en-US" dirty="0"/>
              <a:t>: reads are once again aligned, but with this filtered set of junctions from the first pass.</a:t>
            </a: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24CDC5D4-FE4F-A5AD-917D-2D6071CC55F4}"/>
              </a:ext>
            </a:extLst>
          </p:cNvPr>
          <p:cNvSpPr txBox="1">
            <a:spLocks/>
          </p:cNvSpPr>
          <p:nvPr/>
        </p:nvSpPr>
        <p:spPr>
          <a:xfrm>
            <a:off x="3042907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How</a:t>
            </a: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5EECE0BC-37F4-3D2B-DBD6-8A299A334255}"/>
              </a:ext>
            </a:extLst>
          </p:cNvPr>
          <p:cNvSpPr txBox="1">
            <a:spLocks/>
          </p:cNvSpPr>
          <p:nvPr/>
        </p:nvSpPr>
        <p:spPr>
          <a:xfrm>
            <a:off x="5992518" y="1616699"/>
            <a:ext cx="2867700" cy="2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Key Output: raw and filtered counts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Structured in  a directory that contains 3 files (MEX format):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 err="1"/>
              <a:t>features.tsv.gz</a:t>
            </a:r>
            <a:endParaRPr lang="en-US" dirty="0"/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 err="1"/>
              <a:t>barcodes.tsv.gz</a:t>
            </a:r>
            <a:endParaRPr lang="en-US" dirty="0"/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 err="1"/>
              <a:t>matrix.mtx.gz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598B00C4-7E67-4813-B6FA-58A79A2804CD}"/>
              </a:ext>
            </a:extLst>
          </p:cNvPr>
          <p:cNvSpPr txBox="1">
            <a:spLocks/>
          </p:cNvSpPr>
          <p:nvPr/>
        </p:nvSpPr>
        <p:spPr>
          <a:xfrm>
            <a:off x="5992518" y="1203230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38346522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C10B23EE-3BA1-D4A3-10DF-7A23EB50BE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>
            <a:extLst>
              <a:ext uri="{FF2B5EF4-FFF2-40B4-BE49-F238E27FC236}">
                <a16:creationId xmlns:a16="http://schemas.microsoft.com/office/drawing/2014/main" id="{ECB181E1-9966-3EBA-9BB5-7DBD0D4DAC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post-alignment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5B50A74-FF18-5F3B-C997-96FD6CCE9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489" r="97285">
                        <a14:foregroundMark x1="27602" y1="34286" x2="27602" y2="34286"/>
                        <a14:foregroundMark x1="15837" y1="48571" x2="15837" y2="48571"/>
                        <a14:foregroundMark x1="8824" y1="54286" x2="8824" y2="54286"/>
                        <a14:foregroundMark x1="2489" y1="27143" x2="2489" y2="27143"/>
                        <a14:foregroundMark x1="93213" y1="34286" x2="93213" y2="34286"/>
                        <a14:foregroundMark x1="97285" y1="28571" x2="97285" y2="28571"/>
                        <a14:foregroundMark x1="61538" y1="50000" x2="61538" y2="50000"/>
                        <a14:foregroundMark x1="43213" y1="40000" x2="51584" y2="47143"/>
                        <a14:foregroundMark x1="51584" y1="47143" x2="56109" y2="45714"/>
                        <a14:foregroundMark x1="3394" y1="28571" x2="3394" y2="28571"/>
                        <a14:foregroundMark x1="3167" y1="25714" x2="3167" y2="25714"/>
                        <a14:foregroundMark x1="3167" y1="22857" x2="3167" y2="22857"/>
                        <a14:foregroundMark x1="16063" y1="30000" x2="16063" y2="30000"/>
                        <a14:foregroundMark x1="16290" y1="27143" x2="16290" y2="42857"/>
                        <a14:foregroundMark x1="27376" y1="30000" x2="27602" y2="45714"/>
                        <a14:foregroundMark x1="37557" y1="38571" x2="41629" y2="47143"/>
                        <a14:foregroundMark x1="41629" y1="47143" x2="42081" y2="47143"/>
                        <a14:foregroundMark x1="35520" y1="37143" x2="36878" y2="67143"/>
                        <a14:foregroundMark x1="38914" y1="47143" x2="43213" y2="5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1963" y="4698649"/>
            <a:ext cx="2500742" cy="396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3FD78F-5DAB-411B-BE14-E34A62DE0E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22530"/>
            <a:ext cx="2001622" cy="5209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ED90BCD-4854-4520-3710-3F5CB83911A4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800" y="939169"/>
            <a:ext cx="7772400" cy="3432397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8909546-150B-3F8E-ECFF-875A92293B4A}"/>
              </a:ext>
            </a:extLst>
          </p:cNvPr>
          <p:cNvSpPr/>
          <p:nvPr/>
        </p:nvSpPr>
        <p:spPr>
          <a:xfrm>
            <a:off x="6186007" y="1841074"/>
            <a:ext cx="791663" cy="1454448"/>
          </a:xfrm>
          <a:prstGeom prst="roundRect">
            <a:avLst>
              <a:gd name="adj" fmla="val 5980"/>
            </a:avLst>
          </a:prstGeom>
          <a:solidFill>
            <a:srgbClr val="FFFF00">
              <a:alpha val="299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63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0"/>
    </mc:Choice>
    <mc:Fallback xmlns="">
      <p:transition spd="slow" advTm="2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6.17284E-7 C 0.13976 0.08025 0.28021 0.16142 0.34184 0.09321 C 0.40399 0.025 0.38733 -0.19167 0.37066 -0.40741 " pathEditMode="relative" rAng="0" ptsTypes="AAA">
                                      <p:cBhvr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88" y="-1444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30000" y="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7AB101-9B5F-2477-8A58-D3F1B791C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A8C2BD17-7325-01B5-9A5F-AF970E1934A0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107C6420-E468-12AE-45E8-6F23D36BCA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6DD2DF2-DBEC-26A7-68D3-FC7E8590AE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79085" y="133749"/>
              <a:ext cx="3385829" cy="1474336"/>
            </a:xfrm>
            <a:prstGeom prst="rect">
              <a:avLst/>
            </a:prstGeom>
          </p:spPr>
        </p:pic>
      </p:grpSp>
      <p:sp>
        <p:nvSpPr>
          <p:cNvPr id="3" name="Subtitle 3">
            <a:extLst>
              <a:ext uri="{FF2B5EF4-FFF2-40B4-BE49-F238E27FC236}">
                <a16:creationId xmlns:a16="http://schemas.microsoft.com/office/drawing/2014/main" id="{2B172DC7-A686-6079-A31A-44FA4F4ABD5A}"/>
              </a:ext>
            </a:extLst>
          </p:cNvPr>
          <p:cNvSpPr txBox="1">
            <a:spLocks/>
          </p:cNvSpPr>
          <p:nvPr/>
        </p:nvSpPr>
        <p:spPr>
          <a:xfrm>
            <a:off x="93296" y="1610589"/>
            <a:ext cx="2867700" cy="2566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This pipeline produces extra outputs mostly consisting of additional file conversions.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/>
              <a:t>MEX </a:t>
            </a:r>
            <a:r>
              <a:rPr lang="en-US" dirty="0">
                <a:sym typeface="Wingdings" pitchFamily="2" charset="2"/>
              </a:rPr>
              <a:t> H5ad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MEX  </a:t>
            </a:r>
            <a:r>
              <a:rPr lang="en-US" dirty="0" err="1">
                <a:sym typeface="Wingdings" pitchFamily="2" charset="2"/>
              </a:rPr>
              <a:t>rds</a:t>
            </a:r>
            <a:endParaRPr lang="en-US" dirty="0">
              <a:sym typeface="Wingdings" pitchFamily="2" charset="2"/>
            </a:endParaRPr>
          </a:p>
          <a:p>
            <a:pPr lvl="1"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ubtitle 4">
            <a:extLst>
              <a:ext uri="{FF2B5EF4-FFF2-40B4-BE49-F238E27FC236}">
                <a16:creationId xmlns:a16="http://schemas.microsoft.com/office/drawing/2014/main" id="{FE0145E0-45D2-58D5-3D48-FDF345B4B1DC}"/>
              </a:ext>
            </a:extLst>
          </p:cNvPr>
          <p:cNvSpPr txBox="1">
            <a:spLocks/>
          </p:cNvSpPr>
          <p:nvPr/>
        </p:nvSpPr>
        <p:spPr>
          <a:xfrm>
            <a:off x="93296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Extra Outputs</a:t>
            </a:r>
          </a:p>
        </p:txBody>
      </p:sp>
      <p:sp>
        <p:nvSpPr>
          <p:cNvPr id="5" name="Subtitle 3">
            <a:extLst>
              <a:ext uri="{FF2B5EF4-FFF2-40B4-BE49-F238E27FC236}">
                <a16:creationId xmlns:a16="http://schemas.microsoft.com/office/drawing/2014/main" id="{A09F441C-9E12-F470-C22C-9452C8C0EA30}"/>
              </a:ext>
            </a:extLst>
          </p:cNvPr>
          <p:cNvSpPr txBox="1">
            <a:spLocks/>
          </p:cNvSpPr>
          <p:nvPr/>
        </p:nvSpPr>
        <p:spPr>
          <a:xfrm>
            <a:off x="3042907" y="1610590"/>
            <a:ext cx="2867700" cy="2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Overview of the execution of the pipeline. 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/>
              <a:t>Report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/>
              <a:t>Timeline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/>
              <a:t>Dag</a:t>
            </a:r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7F241DBB-B2B0-E65E-C2C1-A67F5172CD79}"/>
              </a:ext>
            </a:extLst>
          </p:cNvPr>
          <p:cNvSpPr txBox="1">
            <a:spLocks/>
          </p:cNvSpPr>
          <p:nvPr/>
        </p:nvSpPr>
        <p:spPr>
          <a:xfrm>
            <a:off x="3042907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 err="1"/>
              <a:t>pipeline_info</a:t>
            </a:r>
            <a:endParaRPr lang="en-US" dirty="0"/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07A87974-3257-A90A-8153-4075F84693A2}"/>
              </a:ext>
            </a:extLst>
          </p:cNvPr>
          <p:cNvSpPr txBox="1">
            <a:spLocks/>
          </p:cNvSpPr>
          <p:nvPr/>
        </p:nvSpPr>
        <p:spPr>
          <a:xfrm>
            <a:off x="5992518" y="1616699"/>
            <a:ext cx="2867700" cy="2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A full breakdown of the workflow reporting results and statistics on the </a:t>
            </a:r>
            <a:r>
              <a:rPr lang="en-US"/>
              <a:t>steps run.  </a:t>
            </a: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C24D0AD1-DBB3-70B1-D1E3-B004863FDC28}"/>
              </a:ext>
            </a:extLst>
          </p:cNvPr>
          <p:cNvSpPr txBox="1">
            <a:spLocks/>
          </p:cNvSpPr>
          <p:nvPr/>
        </p:nvSpPr>
        <p:spPr>
          <a:xfrm>
            <a:off x="5992518" y="1203230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 err="1"/>
              <a:t>multiqc</a:t>
            </a:r>
            <a:endParaRPr lang="en-US" dirty="0"/>
          </a:p>
        </p:txBody>
      </p:sp>
      <p:sp>
        <p:nvSpPr>
          <p:cNvPr id="13" name="Google Shape;376;p33">
            <a:extLst>
              <a:ext uri="{FF2B5EF4-FFF2-40B4-BE49-F238E27FC236}">
                <a16:creationId xmlns:a16="http://schemas.microsoft.com/office/drawing/2014/main" id="{32D84276-F5C4-B5E1-23B1-A895DCAC4D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post-alignment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82018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848358-63CF-6E19-DC68-EF0D501FC0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9306" y="2811035"/>
            <a:ext cx="4175983" cy="1293446"/>
          </a:xfrm>
          <a:prstGeom prst="rect">
            <a:avLst/>
          </a:prstGeom>
        </p:spPr>
      </p:pic>
      <p:pic>
        <p:nvPicPr>
          <p:cNvPr id="600" name="Google Shape;60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9648990">
            <a:off x="-1819884" y="140229"/>
            <a:ext cx="5553523" cy="5765494"/>
          </a:xfrm>
          <a:prstGeom prst="rect">
            <a:avLst/>
          </a:prstGeom>
          <a:noFill/>
          <a:ln>
            <a:noFill/>
          </a:ln>
        </p:spPr>
      </p:pic>
      <p:sp>
        <p:nvSpPr>
          <p:cNvPr id="602" name="Google Shape;602;p47"/>
          <p:cNvSpPr txBox="1">
            <a:spLocks noGrp="1"/>
          </p:cNvSpPr>
          <p:nvPr>
            <p:ph type="ctrTitle"/>
          </p:nvPr>
        </p:nvSpPr>
        <p:spPr>
          <a:xfrm>
            <a:off x="2529306" y="438522"/>
            <a:ext cx="40032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Questions?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3B3C096-782C-255D-BEC4-E725680F34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2489" r="97285">
                        <a14:foregroundMark x1="27602" y1="34286" x2="27602" y2="34286"/>
                        <a14:foregroundMark x1="15837" y1="48571" x2="15837" y2="48571"/>
                        <a14:foregroundMark x1="8824" y1="54286" x2="8824" y2="54286"/>
                        <a14:foregroundMark x1="2489" y1="27143" x2="2489" y2="27143"/>
                        <a14:foregroundMark x1="93213" y1="34286" x2="93213" y2="34286"/>
                        <a14:foregroundMark x1="97285" y1="28571" x2="97285" y2="28571"/>
                        <a14:foregroundMark x1="61538" y1="50000" x2="61538" y2="50000"/>
                        <a14:foregroundMark x1="43213" y1="40000" x2="51584" y2="47143"/>
                        <a14:foregroundMark x1="51584" y1="47143" x2="56109" y2="45714"/>
                        <a14:foregroundMark x1="3394" y1="28571" x2="3394" y2="28571"/>
                        <a14:foregroundMark x1="3167" y1="25714" x2="3167" y2="25714"/>
                        <a14:foregroundMark x1="3167" y1="22857" x2="3167" y2="22857"/>
                        <a14:foregroundMark x1="16063" y1="30000" x2="16063" y2="30000"/>
                        <a14:foregroundMark x1="16290" y1="27143" x2="16290" y2="42857"/>
                        <a14:foregroundMark x1="27376" y1="30000" x2="27602" y2="45714"/>
                        <a14:foregroundMark x1="37557" y1="38571" x2="41629" y2="47143"/>
                        <a14:foregroundMark x1="41629" y1="47143" x2="42081" y2="47143"/>
                        <a14:foregroundMark x1="35520" y1="37143" x2="36878" y2="67143"/>
                        <a14:foregroundMark x1="38914" y1="47143" x2="43213" y2="5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1963" y="4698649"/>
            <a:ext cx="2500742" cy="39604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111B83D-FF5D-80A8-2D76-EB1DB3E75F8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71042" y="1413171"/>
            <a:ext cx="4401916" cy="29316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E3FDA1-4861-5CF9-6866-D99211A53B0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0" y="4622530"/>
            <a:ext cx="2001622" cy="5209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/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Metro Map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680332-FA07-26F1-3A72-3B684EF2D2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489" r="97285">
                        <a14:foregroundMark x1="27602" y1="34286" x2="27602" y2="34286"/>
                        <a14:foregroundMark x1="15837" y1="48571" x2="15837" y2="48571"/>
                        <a14:foregroundMark x1="8824" y1="54286" x2="8824" y2="54286"/>
                        <a14:foregroundMark x1="2489" y1="27143" x2="2489" y2="27143"/>
                        <a14:foregroundMark x1="93213" y1="34286" x2="93213" y2="34286"/>
                        <a14:foregroundMark x1="97285" y1="28571" x2="97285" y2="28571"/>
                        <a14:foregroundMark x1="61538" y1="50000" x2="61538" y2="50000"/>
                        <a14:foregroundMark x1="43213" y1="40000" x2="51584" y2="47143"/>
                        <a14:foregroundMark x1="51584" y1="47143" x2="56109" y2="45714"/>
                        <a14:foregroundMark x1="3394" y1="28571" x2="3394" y2="28571"/>
                        <a14:foregroundMark x1="3167" y1="25714" x2="3167" y2="25714"/>
                        <a14:foregroundMark x1="3167" y1="22857" x2="3167" y2="22857"/>
                        <a14:foregroundMark x1="16063" y1="30000" x2="16063" y2="30000"/>
                        <a14:foregroundMark x1="16290" y1="27143" x2="16290" y2="42857"/>
                        <a14:foregroundMark x1="27376" y1="30000" x2="27602" y2="45714"/>
                        <a14:foregroundMark x1="37557" y1="38571" x2="41629" y2="47143"/>
                        <a14:foregroundMark x1="41629" y1="47143" x2="42081" y2="47143"/>
                        <a14:foregroundMark x1="35520" y1="37143" x2="36878" y2="67143"/>
                        <a14:foregroundMark x1="38914" y1="47143" x2="43213" y2="5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1963" y="4698649"/>
            <a:ext cx="2500742" cy="3960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9A55C2B-F921-F210-A264-F09F0F8898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22530"/>
            <a:ext cx="2001622" cy="5209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B884EB6-ADE0-D03C-CA6B-4DDC9B42BEF7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800" y="939169"/>
            <a:ext cx="7772400" cy="343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978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1517DDC6-0599-A7F3-0875-2107817D2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>
            <a:extLst>
              <a:ext uri="{FF2B5EF4-FFF2-40B4-BE49-F238E27FC236}">
                <a16:creationId xmlns:a16="http://schemas.microsoft.com/office/drawing/2014/main" id="{742297AF-47F7-CE02-A07F-30C960EFE5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Metro Map (</a:t>
            </a:r>
            <a:r>
              <a:rPr lang="en" dirty="0" err="1"/>
              <a:t>rnaseq</a:t>
            </a:r>
            <a:r>
              <a:rPr lang="en" dirty="0"/>
              <a:t>)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B481C7-A582-9505-6B6B-6B5D8CADA8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489" r="97285">
                        <a14:foregroundMark x1="27602" y1="34286" x2="27602" y2="34286"/>
                        <a14:foregroundMark x1="15837" y1="48571" x2="15837" y2="48571"/>
                        <a14:foregroundMark x1="8824" y1="54286" x2="8824" y2="54286"/>
                        <a14:foregroundMark x1="2489" y1="27143" x2="2489" y2="27143"/>
                        <a14:foregroundMark x1="93213" y1="34286" x2="93213" y2="34286"/>
                        <a14:foregroundMark x1="97285" y1="28571" x2="97285" y2="28571"/>
                        <a14:foregroundMark x1="61538" y1="50000" x2="61538" y2="50000"/>
                        <a14:foregroundMark x1="43213" y1="40000" x2="51584" y2="47143"/>
                        <a14:foregroundMark x1="51584" y1="47143" x2="56109" y2="45714"/>
                        <a14:foregroundMark x1="3394" y1="28571" x2="3394" y2="28571"/>
                        <a14:foregroundMark x1="3167" y1="25714" x2="3167" y2="25714"/>
                        <a14:foregroundMark x1="3167" y1="22857" x2="3167" y2="22857"/>
                        <a14:foregroundMark x1="16063" y1="30000" x2="16063" y2="30000"/>
                        <a14:foregroundMark x1="16290" y1="27143" x2="16290" y2="42857"/>
                        <a14:foregroundMark x1="27376" y1="30000" x2="27602" y2="45714"/>
                        <a14:foregroundMark x1="37557" y1="38571" x2="41629" y2="47143"/>
                        <a14:foregroundMark x1="41629" y1="47143" x2="42081" y2="47143"/>
                        <a14:foregroundMark x1="35520" y1="37143" x2="36878" y2="67143"/>
                        <a14:foregroundMark x1="38914" y1="47143" x2="43213" y2="5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1963" y="4698649"/>
            <a:ext cx="2500742" cy="3960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E99BA2F-E623-19FC-8245-D2475DB2BB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22530"/>
            <a:ext cx="2001622" cy="5209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BC941C-11C4-7015-DD32-A5AD9E8DAC48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800" y="948964"/>
            <a:ext cx="7772400" cy="324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809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757DCAAA-4840-E201-1654-1658D5E621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>
            <a:extLst>
              <a:ext uri="{FF2B5EF4-FFF2-40B4-BE49-F238E27FC236}">
                <a16:creationId xmlns:a16="http://schemas.microsoft.com/office/drawing/2014/main" id="{2C6939F1-0B19-24EF-86F2-1703B4B00A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Metro Map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FDD030-FC03-FE5E-FEE4-6DC289AB18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489" r="97285">
                        <a14:foregroundMark x1="27602" y1="34286" x2="27602" y2="34286"/>
                        <a14:foregroundMark x1="15837" y1="48571" x2="15837" y2="48571"/>
                        <a14:foregroundMark x1="8824" y1="54286" x2="8824" y2="54286"/>
                        <a14:foregroundMark x1="2489" y1="27143" x2="2489" y2="27143"/>
                        <a14:foregroundMark x1="93213" y1="34286" x2="93213" y2="34286"/>
                        <a14:foregroundMark x1="97285" y1="28571" x2="97285" y2="28571"/>
                        <a14:foregroundMark x1="61538" y1="50000" x2="61538" y2="50000"/>
                        <a14:foregroundMark x1="43213" y1="40000" x2="51584" y2="47143"/>
                        <a14:foregroundMark x1="51584" y1="47143" x2="56109" y2="45714"/>
                        <a14:foregroundMark x1="3394" y1="28571" x2="3394" y2="28571"/>
                        <a14:foregroundMark x1="3167" y1="25714" x2="3167" y2="25714"/>
                        <a14:foregroundMark x1="3167" y1="22857" x2="3167" y2="22857"/>
                        <a14:foregroundMark x1="16063" y1="30000" x2="16063" y2="30000"/>
                        <a14:foregroundMark x1="16290" y1="27143" x2="16290" y2="42857"/>
                        <a14:foregroundMark x1="27376" y1="30000" x2="27602" y2="45714"/>
                        <a14:foregroundMark x1="37557" y1="38571" x2="41629" y2="47143"/>
                        <a14:foregroundMark x1="41629" y1="47143" x2="42081" y2="47143"/>
                        <a14:foregroundMark x1="35520" y1="37143" x2="36878" y2="67143"/>
                        <a14:foregroundMark x1="38914" y1="47143" x2="43213" y2="5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1963" y="4698649"/>
            <a:ext cx="2500742" cy="39604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87B991F-0BC4-132A-612B-1A81707151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22530"/>
            <a:ext cx="2001622" cy="52097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CE344B2-3619-73B4-5DBE-88EBBC93B805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800" y="939169"/>
            <a:ext cx="7772400" cy="3432397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BA20895-528A-EA08-72D2-9F3FCCD5525A}"/>
              </a:ext>
            </a:extLst>
          </p:cNvPr>
          <p:cNvSpPr/>
          <p:nvPr/>
        </p:nvSpPr>
        <p:spPr>
          <a:xfrm>
            <a:off x="2230915" y="3018622"/>
            <a:ext cx="2886419" cy="677537"/>
          </a:xfrm>
          <a:prstGeom prst="roundRect">
            <a:avLst>
              <a:gd name="adj" fmla="val 5980"/>
            </a:avLst>
          </a:prstGeom>
          <a:solidFill>
            <a:srgbClr val="FF0000">
              <a:alpha val="299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C23B7B1-5343-B7D6-3501-D85F9CF152EB}"/>
              </a:ext>
            </a:extLst>
          </p:cNvPr>
          <p:cNvSpPr/>
          <p:nvPr/>
        </p:nvSpPr>
        <p:spPr>
          <a:xfrm>
            <a:off x="1116200" y="2554373"/>
            <a:ext cx="758652" cy="520970"/>
          </a:xfrm>
          <a:prstGeom prst="roundRect">
            <a:avLst>
              <a:gd name="adj" fmla="val 5980"/>
            </a:avLst>
          </a:prstGeom>
          <a:solidFill>
            <a:srgbClr val="FF0000">
              <a:alpha val="299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CD35080-8026-E9FF-79FC-7D87797BB605}"/>
              </a:ext>
            </a:extLst>
          </p:cNvPr>
          <p:cNvSpPr/>
          <p:nvPr/>
        </p:nvSpPr>
        <p:spPr>
          <a:xfrm>
            <a:off x="6214905" y="1875272"/>
            <a:ext cx="758651" cy="1392955"/>
          </a:xfrm>
          <a:prstGeom prst="roundRect">
            <a:avLst>
              <a:gd name="adj" fmla="val 5980"/>
            </a:avLst>
          </a:prstGeom>
          <a:solidFill>
            <a:srgbClr val="FF0000">
              <a:alpha val="299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886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11" grpId="0" animBg="1"/>
      <p:bldP spid="11" grpId="1" animBg="1"/>
      <p:bldP spid="13" grpId="0" animBg="1"/>
      <p:bldP spid="13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>
          <a:extLst>
            <a:ext uri="{FF2B5EF4-FFF2-40B4-BE49-F238E27FC236}">
              <a16:creationId xmlns:a16="http://schemas.microsoft.com/office/drawing/2014/main" id="{092986D0-63E8-0966-27E3-E478FE9A7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>
            <a:extLst>
              <a:ext uri="{FF2B5EF4-FFF2-40B4-BE49-F238E27FC236}">
                <a16:creationId xmlns:a16="http://schemas.microsoft.com/office/drawing/2014/main" id="{2457DFD3-E748-66B2-6046-6EDC76FD18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Inputs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4AC7AB3-08C2-841D-6029-31609E7639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489" r="97285">
                        <a14:foregroundMark x1="27602" y1="34286" x2="27602" y2="34286"/>
                        <a14:foregroundMark x1="15837" y1="48571" x2="15837" y2="48571"/>
                        <a14:foregroundMark x1="8824" y1="54286" x2="8824" y2="54286"/>
                        <a14:foregroundMark x1="2489" y1="27143" x2="2489" y2="27143"/>
                        <a14:foregroundMark x1="93213" y1="34286" x2="93213" y2="34286"/>
                        <a14:foregroundMark x1="97285" y1="28571" x2="97285" y2="28571"/>
                        <a14:foregroundMark x1="61538" y1="50000" x2="61538" y2="50000"/>
                        <a14:foregroundMark x1="43213" y1="40000" x2="51584" y2="47143"/>
                        <a14:foregroundMark x1="51584" y1="47143" x2="56109" y2="45714"/>
                        <a14:foregroundMark x1="3394" y1="28571" x2="3394" y2="28571"/>
                        <a14:foregroundMark x1="3167" y1="25714" x2="3167" y2="25714"/>
                        <a14:foregroundMark x1="3167" y1="22857" x2="3167" y2="22857"/>
                        <a14:foregroundMark x1="16063" y1="30000" x2="16063" y2="30000"/>
                        <a14:foregroundMark x1="16290" y1="27143" x2="16290" y2="42857"/>
                        <a14:foregroundMark x1="27376" y1="30000" x2="27602" y2="45714"/>
                        <a14:foregroundMark x1="37557" y1="38571" x2="41629" y2="47143"/>
                        <a14:foregroundMark x1="41629" y1="47143" x2="42081" y2="47143"/>
                        <a14:foregroundMark x1="35520" y1="37143" x2="36878" y2="67143"/>
                        <a14:foregroundMark x1="38914" y1="47143" x2="43213" y2="5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1963" y="4698649"/>
            <a:ext cx="2500742" cy="396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F443F37-E444-C72B-F462-65D5D25841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22530"/>
            <a:ext cx="2001622" cy="5209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C4ED92-1DCB-D504-0580-DFA823EE642D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800" y="939169"/>
            <a:ext cx="7772400" cy="3432397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20405A9C-DE64-E544-8ECB-D51DF7829BCC}"/>
              </a:ext>
            </a:extLst>
          </p:cNvPr>
          <p:cNvSpPr/>
          <p:nvPr/>
        </p:nvSpPr>
        <p:spPr>
          <a:xfrm>
            <a:off x="635106" y="2655203"/>
            <a:ext cx="470591" cy="658061"/>
          </a:xfrm>
          <a:prstGeom prst="roundRect">
            <a:avLst>
              <a:gd name="adj" fmla="val 5980"/>
            </a:avLst>
          </a:prstGeom>
          <a:solidFill>
            <a:srgbClr val="FFFF00">
              <a:alpha val="299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854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0"/>
    </mc:Choice>
    <mc:Fallback xmlns="">
      <p:transition spd="slow" advTm="2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6.17284E-7 C 0.13976 0.08025 0.28021 0.16142 0.34184 0.09321 C 0.40399 0.025 0.38733 -0.19167 0.37066 -0.40741 " pathEditMode="relative" rAng="0" ptsTypes="AAA">
                                      <p:cBhvr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88" y="-1444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30000" y="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6BACD-C545-9015-9FE5-9CB9E5E964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3BC1E07-8030-B573-BD6E-47C51FA0DC27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E0AFB98-9508-1B64-8FC9-DC3C3604A2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5BA00EE-A01B-84EE-CA91-F6732E6545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79085" y="133749"/>
              <a:ext cx="3385829" cy="1474336"/>
            </a:xfrm>
            <a:prstGeom prst="rect">
              <a:avLst/>
            </a:prstGeom>
          </p:spPr>
        </p:pic>
      </p:grpSp>
      <p:sp>
        <p:nvSpPr>
          <p:cNvPr id="17" name="Google Shape;376;p33">
            <a:extLst>
              <a:ext uri="{FF2B5EF4-FFF2-40B4-BE49-F238E27FC236}">
                <a16:creationId xmlns:a16="http://schemas.microsoft.com/office/drawing/2014/main" id="{861D6AD9-5058-2902-F888-7D9C5E50E4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Inputs</a:t>
            </a:r>
            <a:endParaRPr dirty="0"/>
          </a:p>
        </p:txBody>
      </p:sp>
      <p:sp>
        <p:nvSpPr>
          <p:cNvPr id="21" name="Subtitle 3">
            <a:extLst>
              <a:ext uri="{FF2B5EF4-FFF2-40B4-BE49-F238E27FC236}">
                <a16:creationId xmlns:a16="http://schemas.microsoft.com/office/drawing/2014/main" id="{41F4A796-A0B6-11D4-DBD6-E1B37FD00F5F}"/>
              </a:ext>
            </a:extLst>
          </p:cNvPr>
          <p:cNvSpPr txBox="1">
            <a:spLocks/>
          </p:cNvSpPr>
          <p:nvPr/>
        </p:nvSpPr>
        <p:spPr>
          <a:xfrm>
            <a:off x="93296" y="1610589"/>
            <a:ext cx="2867700" cy="3031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152400" indent="0" algn="l"/>
            <a:r>
              <a:rPr lang="en-US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samplesheet.csv</a:t>
            </a:r>
            <a:endParaRPr lang="en-US" dirty="0">
              <a:latin typeface="Meslo LG M for Powerline" panose="020B0609030804020204" pitchFamily="49" charset="0"/>
              <a:ea typeface="Meslo LG M for Powerline" panose="020B0609030804020204" pitchFamily="49" charset="0"/>
              <a:cs typeface="Meslo LG M for Powerline" panose="020B0609030804020204" pitchFamily="49" charset="0"/>
            </a:endParaRPr>
          </a:p>
          <a:p>
            <a:pPr marL="152400" indent="0" algn="l"/>
            <a:r>
              <a:rPr lang="en-US" dirty="0">
                <a:solidFill>
                  <a:schemeClr val="accent1"/>
                </a:solidFill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sampleID,fastq_1,fastq_2</a:t>
            </a:r>
          </a:p>
          <a:p>
            <a:pPr marL="152400" indent="0" algn="l"/>
            <a:endParaRPr lang="en-US" dirty="0">
              <a:solidFill>
                <a:schemeClr val="accent1"/>
              </a:solidFill>
              <a:latin typeface="Meslo LG M for Powerline" panose="020B0609030804020204" pitchFamily="49" charset="0"/>
              <a:ea typeface="Meslo LG M for Powerline" panose="020B0609030804020204" pitchFamily="49" charset="0"/>
              <a:cs typeface="Meslo LG M for Powerline" panose="020B06090308040202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This defines the samples that will be processed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Each entry needs a Read 1 and Read 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Samples need to be g-zipped.</a:t>
            </a:r>
          </a:p>
        </p:txBody>
      </p:sp>
      <p:sp>
        <p:nvSpPr>
          <p:cNvPr id="22" name="Subtitle 4">
            <a:extLst>
              <a:ext uri="{FF2B5EF4-FFF2-40B4-BE49-F238E27FC236}">
                <a16:creationId xmlns:a16="http://schemas.microsoft.com/office/drawing/2014/main" id="{22C5EED9-461D-0464-610C-F7D58949F923}"/>
              </a:ext>
            </a:extLst>
          </p:cNvPr>
          <p:cNvSpPr txBox="1">
            <a:spLocks/>
          </p:cNvSpPr>
          <p:nvPr/>
        </p:nvSpPr>
        <p:spPr>
          <a:xfrm>
            <a:off x="93296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Samples</a:t>
            </a:r>
          </a:p>
        </p:txBody>
      </p:sp>
      <p:sp>
        <p:nvSpPr>
          <p:cNvPr id="25" name="Subtitle 3">
            <a:extLst>
              <a:ext uri="{FF2B5EF4-FFF2-40B4-BE49-F238E27FC236}">
                <a16:creationId xmlns:a16="http://schemas.microsoft.com/office/drawing/2014/main" id="{753DADE2-B2DE-AAF1-012B-C64F8126CC26}"/>
              </a:ext>
            </a:extLst>
          </p:cNvPr>
          <p:cNvSpPr txBox="1">
            <a:spLocks/>
          </p:cNvSpPr>
          <p:nvPr/>
        </p:nvSpPr>
        <p:spPr>
          <a:xfrm>
            <a:off x="3042907" y="1610590"/>
            <a:ext cx="2867700" cy="3031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152400" indent="0" algn="l"/>
            <a:r>
              <a:rPr lang="en-US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&lt;organism&gt;.</a:t>
            </a:r>
            <a:r>
              <a:rPr lang="en-US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fasta.gz</a:t>
            </a:r>
            <a:endParaRPr lang="en-US" dirty="0">
              <a:latin typeface="Meslo LG M for Powerline" panose="020B0609030804020204" pitchFamily="49" charset="0"/>
              <a:ea typeface="Meslo LG M for Powerline" panose="020B0609030804020204" pitchFamily="49" charset="0"/>
              <a:cs typeface="Meslo LG M for Powerline" panose="020B06090308040202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Text-based file representing nucleotide (or protein) sequences. In our case organized by chromosome.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52400" indent="0" algn="l"/>
            <a:r>
              <a:rPr lang="en-US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&lt;organism&gt;.</a:t>
            </a:r>
            <a:r>
              <a:rPr lang="en-US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gtf.gz</a:t>
            </a:r>
            <a:endParaRPr lang="en-US" dirty="0">
              <a:latin typeface="Meslo LG M for Powerline" panose="020B0609030804020204" pitchFamily="49" charset="0"/>
              <a:ea typeface="Meslo LG M for Powerline" panose="020B0609030804020204" pitchFamily="49" charset="0"/>
              <a:cs typeface="Meslo LG M for Powerline" panose="020B0609030804020204" pitchFamily="49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Gene Transfer Format file describes gene structure information specifically location of genes.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152400" indent="0" algn="l"/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6" name="Subtitle 4">
            <a:extLst>
              <a:ext uri="{FF2B5EF4-FFF2-40B4-BE49-F238E27FC236}">
                <a16:creationId xmlns:a16="http://schemas.microsoft.com/office/drawing/2014/main" id="{65692826-32FD-65A6-72E3-7D249A732E3A}"/>
              </a:ext>
            </a:extLst>
          </p:cNvPr>
          <p:cNvSpPr txBox="1">
            <a:spLocks/>
          </p:cNvSpPr>
          <p:nvPr/>
        </p:nvSpPr>
        <p:spPr>
          <a:xfrm>
            <a:off x="3042907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References</a:t>
            </a:r>
          </a:p>
        </p:txBody>
      </p:sp>
      <p:sp>
        <p:nvSpPr>
          <p:cNvPr id="27" name="Subtitle 3">
            <a:extLst>
              <a:ext uri="{FF2B5EF4-FFF2-40B4-BE49-F238E27FC236}">
                <a16:creationId xmlns:a16="http://schemas.microsoft.com/office/drawing/2014/main" id="{84BA71DE-D3D1-4441-C71D-1E87ECE537C4}"/>
              </a:ext>
            </a:extLst>
          </p:cNvPr>
          <p:cNvSpPr txBox="1">
            <a:spLocks/>
          </p:cNvSpPr>
          <p:nvPr/>
        </p:nvSpPr>
        <p:spPr>
          <a:xfrm>
            <a:off x="5992518" y="1616699"/>
            <a:ext cx="2867700" cy="2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ALIGNER: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/>
              <a:t>We will be choosing </a:t>
            </a:r>
            <a:r>
              <a:rPr lang="en-US" b="1" dirty="0" err="1"/>
              <a:t>cellranger</a:t>
            </a:r>
            <a:r>
              <a:rPr lang="en-US" dirty="0"/>
              <a:t> – specifically designed for 10x generated data. 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b="1" dirty="0" err="1"/>
              <a:t>Cellranger</a:t>
            </a:r>
            <a:r>
              <a:rPr lang="en-US" dirty="0"/>
              <a:t> uses </a:t>
            </a:r>
            <a:r>
              <a:rPr lang="en-US" b="1" dirty="0" err="1"/>
              <a:t>starSOLO</a:t>
            </a:r>
            <a:r>
              <a:rPr lang="en-US" dirty="0"/>
              <a:t> as the alignment algorithm but make setup simple and easy. 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/>
              <a:t>Produces QC reports per sample.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8" name="Subtitle 4">
            <a:extLst>
              <a:ext uri="{FF2B5EF4-FFF2-40B4-BE49-F238E27FC236}">
                <a16:creationId xmlns:a16="http://schemas.microsoft.com/office/drawing/2014/main" id="{4AA056CF-4FE8-2EBC-68A8-BB556C6E8BBE}"/>
              </a:ext>
            </a:extLst>
          </p:cNvPr>
          <p:cNvSpPr txBox="1">
            <a:spLocks/>
          </p:cNvSpPr>
          <p:nvPr/>
        </p:nvSpPr>
        <p:spPr>
          <a:xfrm>
            <a:off x="5992518" y="1203230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Options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DDBE1C8-D4AC-A694-5341-0BEC67906F0D}"/>
              </a:ext>
            </a:extLst>
          </p:cNvPr>
          <p:cNvSpPr/>
          <p:nvPr/>
        </p:nvSpPr>
        <p:spPr>
          <a:xfrm>
            <a:off x="3042907" y="3788007"/>
            <a:ext cx="2867700" cy="991891"/>
          </a:xfrm>
          <a:prstGeom prst="round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en-US" b="1" dirty="0">
              <a:hlinkClick r:id="rId5"/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Together, they will be used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 to make our index.</a:t>
            </a:r>
          </a:p>
        </p:txBody>
      </p:sp>
      <p:pic>
        <p:nvPicPr>
          <p:cNvPr id="4" name="Graphic 3" descr="Map with pin outline">
            <a:extLst>
              <a:ext uri="{FF2B5EF4-FFF2-40B4-BE49-F238E27FC236}">
                <a16:creationId xmlns:a16="http://schemas.microsoft.com/office/drawing/2014/main" id="{AAEBDB6B-DD54-C709-5EDF-1FBB718365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84130" y="3729190"/>
            <a:ext cx="585254" cy="58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610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B9C15C-98C6-A8D1-A29B-9F1698CFEA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CEAA8264-D558-E59F-7E67-6D83244BB5BA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010D5CD-CF99-6E7C-8B99-FA62BD957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56C3D02-AAEC-767F-39F1-411F3539B6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79085" y="133749"/>
              <a:ext cx="3385829" cy="1474336"/>
            </a:xfrm>
            <a:prstGeom prst="rect">
              <a:avLst/>
            </a:prstGeom>
          </p:spPr>
        </p:pic>
      </p:grpSp>
      <p:sp>
        <p:nvSpPr>
          <p:cNvPr id="17" name="Google Shape;376;p33">
            <a:extLst>
              <a:ext uri="{FF2B5EF4-FFF2-40B4-BE49-F238E27FC236}">
                <a16:creationId xmlns:a16="http://schemas.microsoft.com/office/drawing/2014/main" id="{C6F2B647-71DF-A920-6884-190DB97B02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Inputs</a:t>
            </a:r>
            <a:endParaRPr dirty="0"/>
          </a:p>
        </p:txBody>
      </p:sp>
      <p:sp>
        <p:nvSpPr>
          <p:cNvPr id="21" name="Subtitle 3">
            <a:extLst>
              <a:ext uri="{FF2B5EF4-FFF2-40B4-BE49-F238E27FC236}">
                <a16:creationId xmlns:a16="http://schemas.microsoft.com/office/drawing/2014/main" id="{B24D2909-AB4B-7F20-24C0-0D4B7535275E}"/>
              </a:ext>
            </a:extLst>
          </p:cNvPr>
          <p:cNvSpPr txBox="1">
            <a:spLocks/>
          </p:cNvSpPr>
          <p:nvPr/>
        </p:nvSpPr>
        <p:spPr>
          <a:xfrm>
            <a:off x="93296" y="1450330"/>
            <a:ext cx="13900496" cy="812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marL="152400" indent="0"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sample,fastq_1,fastq_2 </a:t>
            </a:r>
          </a:p>
          <a:p>
            <a:pPr marL="152400" indent="0"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Young_Y1_kidney_29w,/staged-files-1/data/SRR9320581/Y1K1_R1_001.fastq.gz,/staged-files-1/data/SRR9320581/Y1K1_R2_001.fastq.gz </a:t>
            </a:r>
          </a:p>
          <a:p>
            <a:pPr marL="152400" indent="0"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Young_Y1_kidney_29w,/staged-files-1/data/SRR9320582/Y1K2_R1_001.fastq.gz,/staged-files-1/data/SRR9320582/Y1K2_R2_001.fastq.gz </a:t>
            </a:r>
          </a:p>
          <a:p>
            <a:pPr marL="152400" indent="0"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Young_Y1_spleen_29w,/staged-files-1/data/SRR9320585/Y1S1_R1_001.fastq.gz,/staged-files-1/data/SRR9320585/Y1S1_R2_001.fastq.gz </a:t>
            </a:r>
          </a:p>
          <a:p>
            <a:pPr marL="152400" indent="0"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Young_Y3_kidney_31w,/staged-files-1/data/SRR9320586/Y3K1_R1_001.fastq.gz,/staged-files-1/data/SRR9320586/Y3K1_R2_001.fastq.gz </a:t>
            </a:r>
          </a:p>
          <a:p>
            <a:pPr marL="152400" indent="0"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Young_Y3_kidney_31w,/staged-files-1/data/SRR9320587/Y3K2_R1_001.fastq.gz,/staged-files-1/data/SRR9320587/Y3K2_R2_001.fastq.gz </a:t>
            </a:r>
          </a:p>
        </p:txBody>
      </p:sp>
      <p:sp>
        <p:nvSpPr>
          <p:cNvPr id="22" name="Subtitle 4">
            <a:extLst>
              <a:ext uri="{FF2B5EF4-FFF2-40B4-BE49-F238E27FC236}">
                <a16:creationId xmlns:a16="http://schemas.microsoft.com/office/drawing/2014/main" id="{071D2609-F880-2FDB-6922-A37A70AA30C1}"/>
              </a:ext>
            </a:extLst>
          </p:cNvPr>
          <p:cNvSpPr txBox="1">
            <a:spLocks/>
          </p:cNvSpPr>
          <p:nvPr/>
        </p:nvSpPr>
        <p:spPr>
          <a:xfrm>
            <a:off x="93296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algn="l"/>
            <a:r>
              <a:rPr lang="en-US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samplesheet.csv</a:t>
            </a:r>
            <a:endParaRPr lang="en-US" dirty="0">
              <a:latin typeface="Meslo LG M for Powerline" panose="020B0609030804020204" pitchFamily="49" charset="0"/>
              <a:ea typeface="Meslo LG M for Powerline" panose="020B0609030804020204" pitchFamily="49" charset="0"/>
              <a:cs typeface="Meslo LG M for Powerline" panose="020B0609030804020204" pitchFamily="49" charset="0"/>
            </a:endParaRPr>
          </a:p>
        </p:txBody>
      </p:sp>
      <p:sp>
        <p:nvSpPr>
          <p:cNvPr id="7" name="Subtitle 3">
            <a:extLst>
              <a:ext uri="{FF2B5EF4-FFF2-40B4-BE49-F238E27FC236}">
                <a16:creationId xmlns:a16="http://schemas.microsoft.com/office/drawing/2014/main" id="{26775546-43D7-E1DC-0062-6265222065BF}"/>
              </a:ext>
            </a:extLst>
          </p:cNvPr>
          <p:cNvSpPr txBox="1">
            <a:spLocks/>
          </p:cNvSpPr>
          <p:nvPr/>
        </p:nvSpPr>
        <p:spPr>
          <a:xfrm>
            <a:off x="93296" y="2515642"/>
            <a:ext cx="29662804" cy="812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1	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	gene	108344807	108347562	.	+	.	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gene_id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"ENSMUSG00000104478";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gene_version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"2";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gene_name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"Gm38212";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gene_source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gene_biotype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"TEC";</a:t>
            </a:r>
          </a:p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1	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	transcript	108344807	108347562	.	+	.	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gene_id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"ENSMUSG00000104478";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gene_version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"2";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transcript_id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"ENSMUST00000194081";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transcript_version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"2";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gene_name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"Gm38212";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gene_source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gene_biotype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"TEC";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transcript_name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"Gm38212-201";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transcript_source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transcript_biotype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"TEC"; tag "basic"; tag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Ensembl_canonical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transcript_support_level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"NA (assigned to previous version 1)";</a:t>
            </a:r>
          </a:p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1	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	exon	108344807	108347562	.	+	.	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gene_id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"ENSMUSG00000104478";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gene_version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"2";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transcript_id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"ENSMUST00000194081";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transcript_version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"2";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exon_number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"1";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gene_name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"Gm38212";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gene_source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gene_biotype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"TEC";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transcript_name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"Gm38212-201";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transcript_source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transcript_biotype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"TEC";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exon_id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"ENSMUSE00001337335";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exon_version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"2"; tag "basic"; tag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Ensembl_canonical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transcript_support_level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"NA (assigned to previous version 1)";</a:t>
            </a:r>
          </a:p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1	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	gene	6980784	6981446	.	+	.	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gene_id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"ENSMUSG00000104385";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gene_version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"2";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gene_name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"Gm7449";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gene_source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gene_biotype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processed_pseudogene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</a:t>
            </a:r>
          </a:p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1	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	transcript	6980784	6981446	.	+	.	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gene_id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"ENSMUSG00000104385";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gene_version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"2";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transcript_id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"ENSMUST00000194393";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transcript_version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"2";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gene_name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"Gm7449";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gene_source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gene_biotype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processed_pseudogene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transcript_name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"Gm7449-201";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transcript_source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havana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transcript_biotype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processed_pseudogene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tag "basic"; tag "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Ensembl_canonical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";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transcript_support_level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"NA (assigned to previous version 1)";</a:t>
            </a:r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C5E308B6-F9B5-54FD-26BB-BA24DA292C41}"/>
              </a:ext>
            </a:extLst>
          </p:cNvPr>
          <p:cNvSpPr txBox="1">
            <a:spLocks/>
          </p:cNvSpPr>
          <p:nvPr/>
        </p:nvSpPr>
        <p:spPr>
          <a:xfrm>
            <a:off x="93295" y="2262433"/>
            <a:ext cx="3602011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152400" indent="0" algn="l"/>
            <a:r>
              <a:rPr lang="en-US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&lt;organism&gt;.</a:t>
            </a:r>
            <a:r>
              <a:rPr lang="en-US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gtf.gz</a:t>
            </a:r>
            <a:endParaRPr lang="en-US" dirty="0">
              <a:latin typeface="Meslo LG M for Powerline" panose="020B0609030804020204" pitchFamily="49" charset="0"/>
              <a:ea typeface="Meslo LG M for Powerline" panose="020B0609030804020204" pitchFamily="49" charset="0"/>
              <a:cs typeface="Meslo LG M for Powerline" panose="020B0609030804020204" pitchFamily="49" charset="0"/>
            </a:endParaRPr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0009C259-A2A7-14F5-0F23-8D3F096B95FD}"/>
              </a:ext>
            </a:extLst>
          </p:cNvPr>
          <p:cNvSpPr txBox="1">
            <a:spLocks/>
          </p:cNvSpPr>
          <p:nvPr/>
        </p:nvSpPr>
        <p:spPr>
          <a:xfrm>
            <a:off x="93296" y="3580954"/>
            <a:ext cx="13900496" cy="812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&gt;1 </a:t>
            </a:r>
            <a:r>
              <a:rPr lang="en-US" sz="700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dna:chromosome</a:t>
            </a:r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chromosome:GRCm39:1:1:195154279:1 REF</a:t>
            </a:r>
          </a:p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ATCTCCATGCCATGGGAGAATAGAAATACATCTATCAGAGATATTGTCAGGACCCGAAAG</a:t>
            </a:r>
          </a:p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AAATGAAACCCAAAGTGGAGGTCCACTAGTGAGTATAATGATGGCAGGTATTTTTGCTGT</a:t>
            </a:r>
          </a:p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TACGCTGGGGCCTAGCAAACACATAAGTGGATGCTGGCTGTCAGCCATTGGATGGATCAC</a:t>
            </a:r>
          </a:p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AGGGCCCCCAATGGAGGAGCTAGAGAAAATACCCAAGGAGCTAAAGGGATCTGCAACCCT</a:t>
            </a:r>
          </a:p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TGTATCAAAAGATGGCCTAGCTGGCCATCACTGGATAGAGAGGCCCATTGGACTTGCAAA</a:t>
            </a:r>
          </a:p>
          <a:p>
            <a:pPr algn="l"/>
            <a:r>
              <a:rPr lang="en-US" sz="700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TGCTCTGCCACTGAGCTGTGCCCTAGGTCTTAATATGAGTGCTGTGCTAGCATGGCTTGC</a:t>
            </a:r>
          </a:p>
        </p:txBody>
      </p:sp>
      <p:sp>
        <p:nvSpPr>
          <p:cNvPr id="10" name="Subtitle 4">
            <a:extLst>
              <a:ext uri="{FF2B5EF4-FFF2-40B4-BE49-F238E27FC236}">
                <a16:creationId xmlns:a16="http://schemas.microsoft.com/office/drawing/2014/main" id="{DB7BA05D-605D-2AA2-4F11-A14DAB077849}"/>
              </a:ext>
            </a:extLst>
          </p:cNvPr>
          <p:cNvSpPr txBox="1">
            <a:spLocks/>
          </p:cNvSpPr>
          <p:nvPr/>
        </p:nvSpPr>
        <p:spPr>
          <a:xfrm>
            <a:off x="93296" y="3327745"/>
            <a:ext cx="3818828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pPr marL="152400" indent="0" algn="l"/>
            <a:r>
              <a:rPr lang="en-US" dirty="0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&lt;organism&gt;.</a:t>
            </a:r>
            <a:r>
              <a:rPr lang="en-US" dirty="0" err="1"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fasta.gz</a:t>
            </a:r>
            <a:endParaRPr lang="en-US" dirty="0">
              <a:latin typeface="Meslo LG M for Powerline" panose="020B0609030804020204" pitchFamily="49" charset="0"/>
              <a:ea typeface="Meslo LG M for Powerline" panose="020B0609030804020204" pitchFamily="49" charset="0"/>
              <a:cs typeface="Meslo LG M for Powerline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93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8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lin" valueType="num">
                                      <p:cBhvr additive="base">
                                        <p:cTn id="6" dur="20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20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3"/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FASTQC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0680332-FA07-26F1-3A72-3B684EF2D2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2489" r="97285">
                        <a14:foregroundMark x1="27602" y1="34286" x2="27602" y2="34286"/>
                        <a14:foregroundMark x1="15837" y1="48571" x2="15837" y2="48571"/>
                        <a14:foregroundMark x1="8824" y1="54286" x2="8824" y2="54286"/>
                        <a14:foregroundMark x1="2489" y1="27143" x2="2489" y2="27143"/>
                        <a14:foregroundMark x1="93213" y1="34286" x2="93213" y2="34286"/>
                        <a14:foregroundMark x1="97285" y1="28571" x2="97285" y2="28571"/>
                        <a14:foregroundMark x1="61538" y1="50000" x2="61538" y2="50000"/>
                        <a14:foregroundMark x1="43213" y1="40000" x2="51584" y2="47143"/>
                        <a14:foregroundMark x1="51584" y1="47143" x2="56109" y2="45714"/>
                        <a14:foregroundMark x1="3394" y1="28571" x2="3394" y2="28571"/>
                        <a14:foregroundMark x1="3167" y1="25714" x2="3167" y2="25714"/>
                        <a14:foregroundMark x1="3167" y1="22857" x2="3167" y2="22857"/>
                        <a14:foregroundMark x1="16063" y1="30000" x2="16063" y2="30000"/>
                        <a14:foregroundMark x1="16290" y1="27143" x2="16290" y2="42857"/>
                        <a14:foregroundMark x1="27376" y1="30000" x2="27602" y2="45714"/>
                        <a14:foregroundMark x1="37557" y1="38571" x2="41629" y2="47143"/>
                        <a14:foregroundMark x1="41629" y1="47143" x2="42081" y2="47143"/>
                        <a14:foregroundMark x1="35520" y1="37143" x2="36878" y2="67143"/>
                        <a14:foregroundMark x1="38914" y1="47143" x2="43213" y2="585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91963" y="4698649"/>
            <a:ext cx="2500742" cy="3960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7604353-90F7-AF7E-C300-FA75FAF2C9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4622530"/>
            <a:ext cx="2001622" cy="5209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6F772EF-F30C-7B2F-E108-CAA75ECB3BA6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85800" y="939169"/>
            <a:ext cx="7772400" cy="3432397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3563895-4A93-5570-4CD1-BA1AC6A2B02F}"/>
              </a:ext>
            </a:extLst>
          </p:cNvPr>
          <p:cNvSpPr/>
          <p:nvPr/>
        </p:nvSpPr>
        <p:spPr>
          <a:xfrm>
            <a:off x="1116200" y="2554373"/>
            <a:ext cx="758652" cy="520970"/>
          </a:xfrm>
          <a:prstGeom prst="roundRect">
            <a:avLst>
              <a:gd name="adj" fmla="val 5980"/>
            </a:avLst>
          </a:prstGeom>
          <a:solidFill>
            <a:srgbClr val="FFFF00">
              <a:alpha val="2998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0"/>
    </mc:Choice>
    <mc:Fallback xmlns="">
      <p:transition spd="slow" advTm="21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5000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"/>
                            </p:stCondLst>
                            <p:childTnLst>
                              <p:par>
                                <p:cTn id="1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6.17284E-7 C 0.13976 0.08025 0.28021 0.16142 0.34184 0.09321 C 0.40399 0.025 0.38733 -0.19167 0.37066 -0.40741 " pathEditMode="relative" rAng="0" ptsTypes="AAA">
                                      <p:cBhvr>
                                        <p:cTn id="1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288" y="-1444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9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30000" y="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374FDAEF-9871-F909-C2F3-45E6968F61B0}"/>
              </a:ext>
            </a:extLst>
          </p:cNvPr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5DCDF57-95A1-5244-91FD-395A89DE46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0"/>
              <a:ext cx="9144000" cy="514350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D9225246-526E-113B-FE69-03744E7BC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79085" y="133749"/>
              <a:ext cx="3385829" cy="1474336"/>
            </a:xfrm>
            <a:prstGeom prst="rect">
              <a:avLst/>
            </a:prstGeom>
          </p:spPr>
        </p:pic>
      </p:grpSp>
      <p:sp>
        <p:nvSpPr>
          <p:cNvPr id="17" name="Google Shape;376;p33">
            <a:extLst>
              <a:ext uri="{FF2B5EF4-FFF2-40B4-BE49-F238E27FC236}">
                <a16:creationId xmlns:a16="http://schemas.microsoft.com/office/drawing/2014/main" id="{E67BF1CB-3CAE-B222-B2EB-F34DC5CCFF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11550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FASTQC</a:t>
            </a:r>
            <a:endParaRPr dirty="0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F8CB7CF9-605A-4CB0-9DB3-B2D4FB3C0F37}"/>
              </a:ext>
            </a:extLst>
          </p:cNvPr>
          <p:cNvSpPr/>
          <p:nvPr/>
        </p:nvSpPr>
        <p:spPr>
          <a:xfrm>
            <a:off x="1528090" y="3860930"/>
            <a:ext cx="6087818" cy="572700"/>
          </a:xfrm>
          <a:prstGeom prst="round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hlinkClick r:id="rId5"/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The </a:t>
            </a:r>
            <a:r>
              <a:rPr lang="en-US" sz="1200" dirty="0">
                <a:solidFill>
                  <a:schemeClr val="tx1"/>
                </a:solidFill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.</a:t>
            </a:r>
            <a:r>
              <a:rPr lang="en-US" sz="1200" dirty="0" err="1">
                <a:solidFill>
                  <a:schemeClr val="tx1"/>
                </a:solidFill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fastq</a:t>
            </a:r>
            <a:r>
              <a:rPr lang="en-US" sz="1200" dirty="0">
                <a:solidFill>
                  <a:schemeClr val="tx1"/>
                </a:solidFill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files do not get modified in any way during this step.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FASTQC only interprets the </a:t>
            </a:r>
            <a:r>
              <a:rPr lang="en-US" sz="1200" dirty="0">
                <a:solidFill>
                  <a:schemeClr val="tx1"/>
                </a:solidFill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.</a:t>
            </a:r>
            <a:r>
              <a:rPr lang="en-US" sz="1200" dirty="0" err="1">
                <a:solidFill>
                  <a:schemeClr val="tx1"/>
                </a:solidFill>
                <a:latin typeface="Meslo LG M for Powerline" panose="020B0609030804020204" pitchFamily="49" charset="0"/>
                <a:ea typeface="Meslo LG M for Powerline" panose="020B0609030804020204" pitchFamily="49" charset="0"/>
                <a:cs typeface="Meslo LG M for Powerline" panose="020B0609030804020204" pitchFamily="49" charset="0"/>
              </a:rPr>
              <a:t>fastq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files.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0" name="Graphic 19" descr="Warning with solid fill">
            <a:extLst>
              <a:ext uri="{FF2B5EF4-FFF2-40B4-BE49-F238E27FC236}">
                <a16:creationId xmlns:a16="http://schemas.microsoft.com/office/drawing/2014/main" id="{B44BFF2B-E8DC-7ED5-124C-74341A6D08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09852" y="3923395"/>
            <a:ext cx="447769" cy="447769"/>
          </a:xfrm>
          <a:prstGeom prst="rect">
            <a:avLst/>
          </a:prstGeom>
        </p:spPr>
      </p:pic>
      <p:sp>
        <p:nvSpPr>
          <p:cNvPr id="21" name="Subtitle 3">
            <a:extLst>
              <a:ext uri="{FF2B5EF4-FFF2-40B4-BE49-F238E27FC236}">
                <a16:creationId xmlns:a16="http://schemas.microsoft.com/office/drawing/2014/main" id="{602246A8-0B57-AB13-0E5B-7C7970B93DD7}"/>
              </a:ext>
            </a:extLst>
          </p:cNvPr>
          <p:cNvSpPr txBox="1">
            <a:spLocks/>
          </p:cNvSpPr>
          <p:nvPr/>
        </p:nvSpPr>
        <p:spPr>
          <a:xfrm>
            <a:off x="93296" y="1610590"/>
            <a:ext cx="2867700" cy="12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Tool for assessing the quality of raw sequencing.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Commonly used for high-throughput sequencing such as </a:t>
            </a:r>
            <a:r>
              <a:rPr lang="en-US" dirty="0" err="1"/>
              <a:t>ScRNAseq</a:t>
            </a:r>
            <a:r>
              <a:rPr lang="en-US" dirty="0"/>
              <a:t>. </a:t>
            </a:r>
          </a:p>
        </p:txBody>
      </p:sp>
      <p:sp>
        <p:nvSpPr>
          <p:cNvPr id="22" name="Subtitle 4">
            <a:extLst>
              <a:ext uri="{FF2B5EF4-FFF2-40B4-BE49-F238E27FC236}">
                <a16:creationId xmlns:a16="http://schemas.microsoft.com/office/drawing/2014/main" id="{EA08B765-DA6F-6245-D4A7-6BAB43074B9D}"/>
              </a:ext>
            </a:extLst>
          </p:cNvPr>
          <p:cNvSpPr txBox="1">
            <a:spLocks/>
          </p:cNvSpPr>
          <p:nvPr/>
        </p:nvSpPr>
        <p:spPr>
          <a:xfrm>
            <a:off x="93296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What</a:t>
            </a:r>
          </a:p>
        </p:txBody>
      </p:sp>
      <p:sp>
        <p:nvSpPr>
          <p:cNvPr id="25" name="Subtitle 3">
            <a:extLst>
              <a:ext uri="{FF2B5EF4-FFF2-40B4-BE49-F238E27FC236}">
                <a16:creationId xmlns:a16="http://schemas.microsoft.com/office/drawing/2014/main" id="{6B5D5AB3-BC93-7BE5-2C65-3C9B9BA8B702}"/>
              </a:ext>
            </a:extLst>
          </p:cNvPr>
          <p:cNvSpPr txBox="1">
            <a:spLocks/>
          </p:cNvSpPr>
          <p:nvPr/>
        </p:nvSpPr>
        <p:spPr>
          <a:xfrm>
            <a:off x="3042907" y="1610590"/>
            <a:ext cx="2867700" cy="2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HTML file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Each sample has 2 files: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/>
              <a:t>Read 1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/>
              <a:t>Read 2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6" name="Subtitle 4">
            <a:extLst>
              <a:ext uri="{FF2B5EF4-FFF2-40B4-BE49-F238E27FC236}">
                <a16:creationId xmlns:a16="http://schemas.microsoft.com/office/drawing/2014/main" id="{88837F31-EE60-4F77-B867-D460277595E5}"/>
              </a:ext>
            </a:extLst>
          </p:cNvPr>
          <p:cNvSpPr txBox="1">
            <a:spLocks/>
          </p:cNvSpPr>
          <p:nvPr/>
        </p:nvSpPr>
        <p:spPr>
          <a:xfrm>
            <a:off x="3042907" y="1197121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Output</a:t>
            </a:r>
          </a:p>
        </p:txBody>
      </p:sp>
      <p:sp>
        <p:nvSpPr>
          <p:cNvPr id="27" name="Subtitle 3">
            <a:extLst>
              <a:ext uri="{FF2B5EF4-FFF2-40B4-BE49-F238E27FC236}">
                <a16:creationId xmlns:a16="http://schemas.microsoft.com/office/drawing/2014/main" id="{06191E68-5B8F-61D9-CD83-2D7FB19C462A}"/>
              </a:ext>
            </a:extLst>
          </p:cNvPr>
          <p:cNvSpPr txBox="1">
            <a:spLocks/>
          </p:cNvSpPr>
          <p:nvPr/>
        </p:nvSpPr>
        <p:spPr>
          <a:xfrm>
            <a:off x="5992518" y="1616699"/>
            <a:ext cx="2867700" cy="21908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loo 2"/>
              <a:buNone/>
              <a:defRPr sz="1200" b="0" i="0" u="none" strike="noStrike" cap="none">
                <a:solidFill>
                  <a:schemeClr val="dk1"/>
                </a:solidFill>
                <a:latin typeface="Baloo 2"/>
                <a:ea typeface="Baloo 2"/>
                <a:cs typeface="Baloo 2"/>
                <a:sym typeface="Baloo 2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Basic Statistics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Per base sequence quality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Per sequence quality score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Per base sequence content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Per sequence GC content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Per base N content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Sequence Length Distribution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Sequence Duplication Levels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Overrepresented sequences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Adapter Content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8" name="Subtitle 4">
            <a:extLst>
              <a:ext uri="{FF2B5EF4-FFF2-40B4-BE49-F238E27FC236}">
                <a16:creationId xmlns:a16="http://schemas.microsoft.com/office/drawing/2014/main" id="{8DCEDD1F-2F8E-E33D-AF89-8FC8A70FEC7B}"/>
              </a:ext>
            </a:extLst>
          </p:cNvPr>
          <p:cNvSpPr txBox="1">
            <a:spLocks/>
          </p:cNvSpPr>
          <p:nvPr/>
        </p:nvSpPr>
        <p:spPr>
          <a:xfrm>
            <a:off x="5992518" y="1203230"/>
            <a:ext cx="2867700" cy="4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000" b="0" i="0" u="none" strike="noStrike" cap="none">
                <a:solidFill>
                  <a:schemeClr val="accent1"/>
                </a:solidFill>
                <a:latin typeface="Asap SemiBold"/>
                <a:ea typeface="Asap SemiBold"/>
                <a:cs typeface="Asap SemiBold"/>
                <a:sym typeface="Asap SemiBold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sap"/>
              <a:buNone/>
              <a:defRPr sz="2400" b="0" i="0" u="none" strike="noStrike" cap="none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>
            <a:r>
              <a:rPr lang="en-US" dirty="0"/>
              <a:t>Readouts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082682-0A29-624D-6F56-307C699148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59059" y="333718"/>
            <a:ext cx="4825880" cy="447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373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ioinformatics Applied to Medicine Breakthrough by Slidesgo">
  <a:themeElements>
    <a:clrScheme name="Simple Light">
      <a:dk1>
        <a:srgbClr val="3C384A"/>
      </a:dk1>
      <a:lt1>
        <a:srgbClr val="F5FFFF"/>
      </a:lt1>
      <a:dk2>
        <a:srgbClr val="F578F8"/>
      </a:dk2>
      <a:lt2>
        <a:srgbClr val="46EFF2"/>
      </a:lt2>
      <a:accent1>
        <a:srgbClr val="584C89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C384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18772</TotalTime>
  <Words>2263</Words>
  <Application>Microsoft Macintosh PowerPoint</Application>
  <PresentationFormat>On-screen Show (16:9)</PresentationFormat>
  <Paragraphs>190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Asap</vt:lpstr>
      <vt:lpstr>Wingdings</vt:lpstr>
      <vt:lpstr>Asap SemiBold</vt:lpstr>
      <vt:lpstr>Meslo LG M for Powerline</vt:lpstr>
      <vt:lpstr>Open Sans</vt:lpstr>
      <vt:lpstr>Arial</vt:lpstr>
      <vt:lpstr>Baloo 2</vt:lpstr>
      <vt:lpstr>Bioinformatics Applied to Medicine Breakthrough by Slidesgo</vt:lpstr>
      <vt:lpstr>ScRNAseq Pipeline overview ScRNAseq in the Cloud </vt:lpstr>
      <vt:lpstr>Metro Map</vt:lpstr>
      <vt:lpstr>Metro Map (rnaseq)</vt:lpstr>
      <vt:lpstr>Metro Map</vt:lpstr>
      <vt:lpstr>Inputs</vt:lpstr>
      <vt:lpstr>Inputs</vt:lpstr>
      <vt:lpstr>Inputs</vt:lpstr>
      <vt:lpstr>FASTQC</vt:lpstr>
      <vt:lpstr>FASTQC</vt:lpstr>
      <vt:lpstr>cellranger mkgtf</vt:lpstr>
      <vt:lpstr>cellranger mkgtf</vt:lpstr>
      <vt:lpstr>cellranger mkref</vt:lpstr>
      <vt:lpstr>cellranger mkref</vt:lpstr>
      <vt:lpstr>cellranger count</vt:lpstr>
      <vt:lpstr>cellranger count</vt:lpstr>
      <vt:lpstr>post-alignment</vt:lpstr>
      <vt:lpstr>post-alignment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Ryan Seaman</cp:lastModifiedBy>
  <cp:revision>34</cp:revision>
  <dcterms:modified xsi:type="dcterms:W3CDTF">2024-10-23T17:51:24Z</dcterms:modified>
</cp:coreProperties>
</file>